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uthors.xml" ContentType="application/vnd.ms-powerpoi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8" r:id="rId14"/>
    <p:sldId id="269" r:id="rId15"/>
    <p:sldId id="270" r:id="rId16"/>
    <p:sldId id="271"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5" userDrawn="1">
          <p15:clr>
            <a:srgbClr val="A4A3A4"/>
          </p15:clr>
        </p15:guide>
        <p15:guide id="2" pos="372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9271AC6-A7BE-B036-7E6D-D7802A784D5F}" name="rood Peng" initials="rP" userId="3b023e75cc473223"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111" d="100"/>
          <a:sy n="111" d="100"/>
        </p:scale>
        <p:origin x="341" y="-576"/>
      </p:cViewPr>
      <p:guideLst>
        <p:guide orient="horz" pos="2125"/>
        <p:guide pos="372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9" Type="http://schemas.microsoft.com/office/2018/10/relationships/authors" Target="authors.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tags" Target="../tags/tag68.xml"/><Relationship Id="rId1" Type="http://schemas.openxmlformats.org/officeDocument/2006/relationships/tags" Target="../tags/tag6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6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tags" Target="../tags/tag71.xml"/><Relationship Id="rId1" Type="http://schemas.openxmlformats.org/officeDocument/2006/relationships/tags" Target="../tags/tag7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6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42.xml.rels><?xml version="1.0" encoding="UTF-8" standalone="yes"?>
<Relationships xmlns="http://schemas.openxmlformats.org/package/2006/relationships"><Relationship Id="rId9" Type="http://schemas.openxmlformats.org/officeDocument/2006/relationships/notesSlide" Target="../notesSlides/notesSlide42.xml"/><Relationship Id="rId8" Type="http://schemas.openxmlformats.org/officeDocument/2006/relationships/slideLayout" Target="../slideLayouts/slideLayout7.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tags" Target="../tags/tag7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6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6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6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3" name="文本框 12"/>
          <p:cNvSpPr txBox="1"/>
          <p:nvPr/>
        </p:nvSpPr>
        <p:spPr>
          <a:xfrm>
            <a:off x="3361690" y="3613785"/>
            <a:ext cx="5923280" cy="583565"/>
          </a:xfrm>
          <a:prstGeom prst="rect">
            <a:avLst/>
          </a:prstGeom>
          <a:noFill/>
        </p:spPr>
        <p:txBody>
          <a:bodyPr wrap="square" rtlCol="0">
            <a:spAutoFit/>
          </a:bodyPr>
          <a:lstStyle/>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lstStyle/>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3600" b="1">
                <a:solidFill>
                  <a:schemeClr val="tx1">
                    <a:lumMod val="75000"/>
                    <a:lumOff val="25000"/>
                  </a:schemeClr>
                </a:solidFill>
                <a:latin typeface="黑体" panose="02010609060101010101" charset="-122"/>
                <a:ea typeface="黑体" panose="02010609060101010101" charset="-122"/>
              </a:rPr>
              <a:t>生物学</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1103630" y="164465"/>
            <a:ext cx="456692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a:t>
            </a:r>
            <a:r>
              <a:rPr lang="zh-CN" sz="3600" b="1" dirty="0">
                <a:solidFill>
                  <a:srgbClr val="E81818"/>
                </a:solidFill>
                <a:latin typeface="黑体" panose="02010609060101010101" charset="-122"/>
                <a:ea typeface="黑体" panose="02010609060101010101" charset="-122"/>
                <a:cs typeface="黑体" panose="02010609060101010101" charset="-122"/>
              </a:rPr>
              <a:t>、</a:t>
            </a:r>
            <a:r>
              <a:rPr lang="en-US" altLang="zh-CN" sz="3600" b="1" dirty="0">
                <a:solidFill>
                  <a:srgbClr val="E81818"/>
                </a:solidFill>
                <a:latin typeface="黑体" panose="02010609060101010101" charset="-122"/>
                <a:ea typeface="黑体" panose="02010609060101010101" charset="-122"/>
                <a:cs typeface="黑体" panose="02010609060101010101" charset="-122"/>
              </a:rPr>
              <a:t>DNA</a:t>
            </a:r>
            <a:r>
              <a:rPr lang="zh-CN" altLang="en-US" sz="3600" b="1" dirty="0">
                <a:solidFill>
                  <a:srgbClr val="E81818"/>
                </a:solidFill>
                <a:latin typeface="黑体" panose="02010609060101010101" charset="-122"/>
                <a:ea typeface="黑体" panose="02010609060101010101" charset="-122"/>
                <a:cs typeface="黑体" panose="02010609060101010101" charset="-122"/>
              </a:rPr>
              <a:t>的复制</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graphicFrame>
        <p:nvGraphicFramePr>
          <p:cNvPr id="3" name="表格 2"/>
          <p:cNvGraphicFramePr/>
          <p:nvPr>
            <p:custDataLst>
              <p:tags r:id="rId1"/>
            </p:custDataLst>
          </p:nvPr>
        </p:nvGraphicFramePr>
        <p:xfrm>
          <a:off x="347345" y="980440"/>
          <a:ext cx="11517630" cy="4059555"/>
        </p:xfrm>
        <a:graphic>
          <a:graphicData uri="http://schemas.openxmlformats.org/drawingml/2006/table">
            <a:tbl>
              <a:tblPr/>
              <a:tblGrid>
                <a:gridCol w="1231265"/>
                <a:gridCol w="10286365"/>
              </a:tblGrid>
              <a:tr h="365760">
                <a:tc>
                  <a:txBody>
                    <a:bodyPr/>
                    <a:lstStyle/>
                    <a:p>
                      <a:pPr marL="229870" indent="0" algn="l" eaLnBrk="0" fontAlgn="base">
                        <a:spcBef>
                          <a:spcPts val="500"/>
                        </a:spcBef>
                        <a:spcAft>
                          <a:spcPct val="0"/>
                        </a:spcAft>
                      </a:pPr>
                      <a:r>
                        <a:rPr lang="zh-CN" sz="2000">
                          <a:solidFill>
                            <a:srgbClr val="000000"/>
                          </a:solidFill>
                          <a:latin typeface="黑体" panose="02010609060101010101" charset="-122"/>
                          <a:ea typeface="黑体" panose="02010609060101010101" charset="-122"/>
                        </a:rPr>
                        <a:t>概念</a:t>
                      </a:r>
                      <a:endParaRPr lang="zh-CN" sz="20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69215" indent="0" algn="l" eaLnBrk="0" fontAlgn="base">
                        <a:spcBef>
                          <a:spcPts val="500"/>
                        </a:spcBef>
                        <a:spcAft>
                          <a:spcPct val="0"/>
                        </a:spcAft>
                      </a:pPr>
                      <a:r>
                        <a:rPr lang="en-US" altLang="zh-CN" sz="2000">
                          <a:solidFill>
                            <a:srgbClr val="000000"/>
                          </a:solidFill>
                          <a:latin typeface="Times New Roman" panose="02020603050405020304" charset="0"/>
                          <a:ea typeface="宋体" panose="02010600030101010101" pitchFamily="2" charset="-122"/>
                          <a:cs typeface="Times New Roman" panose="02020603050405020304" charset="0"/>
                        </a:rPr>
                        <a:t>DNA</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复制是以亲代</a:t>
                      </a:r>
                      <a:r>
                        <a:rPr lang="en-US" altLang="zh-CN" sz="2000">
                          <a:solidFill>
                            <a:srgbClr val="000000"/>
                          </a:solidFill>
                          <a:latin typeface="Times New Roman" panose="02020603050405020304" charset="0"/>
                          <a:ea typeface="宋体" panose="02010600030101010101" pitchFamily="2" charset="-122"/>
                          <a:cs typeface="Times New Roman" panose="02020603050405020304" charset="0"/>
                        </a:rPr>
                        <a:t>DNA</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分子为模板合成子代</a:t>
                      </a:r>
                      <a:r>
                        <a:rPr lang="zh-CN" altLang="en-US" sz="2000">
                          <a:solidFill>
                            <a:srgbClr val="000000"/>
                          </a:solidFill>
                          <a:latin typeface="Times New Roman" panose="02020603050405020304" charset="0"/>
                          <a:ea typeface="宋体" panose="02010600030101010101" pitchFamily="2" charset="-122"/>
                          <a:cs typeface="Times New Roman" panose="02020603050405020304" charset="0"/>
                        </a:rPr>
                        <a:t> </a:t>
                      </a:r>
                      <a:r>
                        <a:rPr lang="en-US" altLang="zh-CN" sz="2000">
                          <a:solidFill>
                            <a:srgbClr val="000000"/>
                          </a:solidFill>
                          <a:latin typeface="Times New Roman" panose="02020603050405020304" charset="0"/>
                          <a:ea typeface="宋体" panose="02010600030101010101" pitchFamily="2" charset="-122"/>
                          <a:cs typeface="Times New Roman" panose="02020603050405020304" charset="0"/>
                        </a:rPr>
                        <a:t>DNA</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的过程</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365760">
                <a:tc>
                  <a:txBody>
                    <a:bodyPr/>
                    <a:lstStyle/>
                    <a:p>
                      <a:pPr marL="238125" indent="0" algn="l" eaLnBrk="0" fontAlgn="base">
                        <a:spcBef>
                          <a:spcPts val="500"/>
                        </a:spcBef>
                        <a:spcAft>
                          <a:spcPct val="0"/>
                        </a:spcAft>
                      </a:pPr>
                      <a:r>
                        <a:rPr lang="zh-CN" sz="2000">
                          <a:solidFill>
                            <a:srgbClr val="000000"/>
                          </a:solidFill>
                          <a:latin typeface="黑体" panose="02010609060101010101" charset="-122"/>
                          <a:ea typeface="黑体" panose="02010609060101010101" charset="-122"/>
                        </a:rPr>
                        <a:t>时间</a:t>
                      </a:r>
                      <a:endParaRPr lang="zh-CN" sz="20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69850" indent="0" algn="l" eaLnBrk="0" fontAlgn="base">
                        <a:spcBef>
                          <a:spcPts val="500"/>
                        </a:spcBef>
                        <a:spcAft>
                          <a:spcPct val="0"/>
                        </a:spcAft>
                      </a:pP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在真核生物中</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rgbClr val="000000"/>
                          </a:solidFill>
                          <a:latin typeface="Times New Roman" panose="02020603050405020304" charset="0"/>
                          <a:ea typeface="宋体" panose="02010600030101010101" pitchFamily="2" charset="-122"/>
                          <a:cs typeface="Times New Roman" panose="02020603050405020304" charset="0"/>
                        </a:rPr>
                        <a:t>DNA</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复制发生在细胞分裂前的间期</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558800">
                <a:tc>
                  <a:txBody>
                    <a:bodyPr/>
                    <a:lstStyle/>
                    <a:p>
                      <a:pPr marL="231775" indent="0" algn="l" eaLnBrk="0" fontAlgn="base">
                        <a:spcBef>
                          <a:spcPts val="500"/>
                        </a:spcBef>
                        <a:spcAft>
                          <a:spcPct val="0"/>
                        </a:spcAft>
                      </a:pPr>
                      <a:r>
                        <a:rPr lang="zh-CN" sz="2000">
                          <a:solidFill>
                            <a:srgbClr val="000000"/>
                          </a:solidFill>
                          <a:latin typeface="黑体" panose="02010609060101010101" charset="-122"/>
                          <a:ea typeface="黑体" panose="02010609060101010101" charset="-122"/>
                        </a:rPr>
                        <a:t>场所</a:t>
                      </a:r>
                      <a:endParaRPr lang="zh-CN" sz="20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69850" indent="0" algn="l" eaLnBrk="0" fontAlgn="base">
                        <a:spcBef>
                          <a:spcPts val="500"/>
                        </a:spcBef>
                        <a:spcAft>
                          <a:spcPct val="0"/>
                        </a:spcAft>
                      </a:pP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在真核生物中</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rgbClr val="000000"/>
                          </a:solidFill>
                          <a:latin typeface="Times New Roman" panose="02020603050405020304" charset="0"/>
                          <a:ea typeface="宋体" panose="02010600030101010101" pitchFamily="2" charset="-122"/>
                          <a:cs typeface="Times New Roman" panose="02020603050405020304" charset="0"/>
                        </a:rPr>
                        <a:t>DNA</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复制主要发生在细胞核中</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，在线粒体和叶绿体中也存在</a:t>
                      </a:r>
                      <a:endPar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365760">
                <a:tc>
                  <a:txBody>
                    <a:bodyPr/>
                    <a:lstStyle/>
                    <a:p>
                      <a:pPr marL="233045" indent="0" algn="l" eaLnBrk="0" fontAlgn="base">
                        <a:spcBef>
                          <a:spcPts val="500"/>
                        </a:spcBef>
                        <a:spcAft>
                          <a:spcPct val="0"/>
                        </a:spcAft>
                      </a:pPr>
                      <a:r>
                        <a:rPr lang="zh-CN" sz="2000">
                          <a:solidFill>
                            <a:srgbClr val="000000"/>
                          </a:solidFill>
                          <a:latin typeface="黑体" panose="02010609060101010101" charset="-122"/>
                          <a:ea typeface="黑体" panose="02010609060101010101" charset="-122"/>
                        </a:rPr>
                        <a:t>方式</a:t>
                      </a:r>
                      <a:endParaRPr lang="zh-CN" sz="20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67945" indent="0" algn="l" eaLnBrk="0" fontAlgn="base">
                        <a:spcBef>
                          <a:spcPts val="500"/>
                        </a:spcBef>
                        <a:spcAft>
                          <a:spcPct val="0"/>
                        </a:spcAft>
                      </a:pPr>
                      <a:r>
                        <a:rPr lang="zh-CN" sz="2000">
                          <a:solidFill>
                            <a:srgbClr val="000000"/>
                          </a:solidFill>
                          <a:latin typeface="宋体" panose="02010600030101010101" pitchFamily="2" charset="-122"/>
                          <a:ea typeface="宋体" panose="02010600030101010101" pitchFamily="2" charset="-122"/>
                        </a:rPr>
                        <a:t>半保留复制</a:t>
                      </a:r>
                      <a:endParaRPr lang="zh-CN" sz="2000">
                        <a:solidFill>
                          <a:srgbClr val="000000"/>
                        </a:solidFill>
                        <a:latin typeface="宋体" panose="02010600030101010101" pitchFamily="2" charset="-122"/>
                        <a:ea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737235">
                <a:tc>
                  <a:txBody>
                    <a:bodyPr/>
                    <a:lstStyle/>
                    <a:p>
                      <a:pPr marL="231140" indent="0" algn="l" eaLnBrk="0" fontAlgn="base">
                        <a:spcBef>
                          <a:spcPts val="400"/>
                        </a:spcBef>
                        <a:spcAft>
                          <a:spcPct val="0"/>
                        </a:spcAft>
                      </a:pPr>
                      <a:r>
                        <a:rPr lang="zh-CN" sz="2000">
                          <a:solidFill>
                            <a:srgbClr val="000000"/>
                          </a:solidFill>
                          <a:latin typeface="黑体" panose="02010609060101010101" charset="-122"/>
                          <a:ea typeface="黑体" panose="02010609060101010101" charset="-122"/>
                          <a:cs typeface="宋体" panose="02010600030101010101" pitchFamily="2" charset="-122"/>
                        </a:rPr>
                        <a:t>条件</a:t>
                      </a:r>
                      <a:endParaRPr lang="zh-CN" sz="200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69215" indent="5715" algn="l" eaLnBrk="0" fontAlgn="base">
                        <a:spcBef>
                          <a:spcPts val="800"/>
                        </a:spcBef>
                        <a:spcAft>
                          <a:spcPct val="0"/>
                        </a:spcAft>
                      </a:pP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模板</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：亲代</a:t>
                      </a:r>
                      <a:r>
                        <a:rPr lang="en-US" altLang="zh-CN" sz="2000">
                          <a:solidFill>
                            <a:srgbClr val="000000"/>
                          </a:solidFill>
                          <a:latin typeface="Times New Roman" panose="02020603050405020304" charset="0"/>
                          <a:ea typeface="宋体" panose="02010600030101010101" pitchFamily="2" charset="-122"/>
                          <a:cs typeface="Times New Roman" panose="02020603050405020304" charset="0"/>
                        </a:rPr>
                        <a:t>DNA</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分子两条脱氧核苷酸链</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原料</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种脱氧核苷酸</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能量</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解旋酶、</a:t>
                      </a:r>
                      <a:r>
                        <a:rPr lang="en-US" altLang="zh-CN" sz="2000">
                          <a:solidFill>
                            <a:srgbClr val="000000"/>
                          </a:solidFill>
                          <a:latin typeface="Times New Roman" panose="02020603050405020304" charset="0"/>
                          <a:ea typeface="宋体" panose="02010600030101010101" pitchFamily="2" charset="-122"/>
                          <a:cs typeface="Times New Roman" panose="02020603050405020304" charset="0"/>
                        </a:rPr>
                        <a:t>DNA</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聚合酶等多种酶</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666240">
                <a:tc>
                  <a:txBody>
                    <a:bodyPr/>
                    <a:lstStyle/>
                    <a:p>
                      <a:pPr marL="233045" indent="0" algn="l" eaLnBrk="0" fontAlgn="base">
                        <a:spcBef>
                          <a:spcPts val="400"/>
                        </a:spcBef>
                        <a:spcAft>
                          <a:spcPct val="0"/>
                        </a:spcAft>
                      </a:pPr>
                      <a:r>
                        <a:rPr lang="zh-CN" sz="2000">
                          <a:solidFill>
                            <a:srgbClr val="000000"/>
                          </a:solidFill>
                          <a:latin typeface="黑体" panose="02010609060101010101" charset="-122"/>
                          <a:ea typeface="黑体" panose="02010609060101010101" charset="-122"/>
                          <a:cs typeface="宋体" panose="02010600030101010101" pitchFamily="2" charset="-122"/>
                        </a:rPr>
                        <a:t>步骤</a:t>
                      </a:r>
                      <a:endParaRPr lang="zh-CN" sz="200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solidFill>
                      <a:srgbClr val="D4EFFB"/>
                    </a:solidFill>
                  </a:tcPr>
                </a:tc>
                <a:tc>
                  <a:txBody>
                    <a:bodyPr/>
                    <a:lstStyle/>
                    <a:p>
                      <a:pPr marL="74930" indent="0" algn="l" eaLnBrk="0" fontAlgn="base">
                        <a:spcBef>
                          <a:spcPts val="800"/>
                        </a:spcBef>
                        <a:spcAft>
                          <a:spcPct val="0"/>
                        </a:spcAft>
                      </a:pP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解旋</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：在能量驱动下，解旋酶将</a:t>
                      </a:r>
                      <a:r>
                        <a:rPr lang="zh-CN" altLang="en-US" sz="2000">
                          <a:solidFill>
                            <a:srgbClr val="000000"/>
                          </a:solidFill>
                          <a:latin typeface="Times New Roman" panose="02020603050405020304" charset="0"/>
                          <a:ea typeface="宋体" panose="02010600030101010101" pitchFamily="2" charset="-122"/>
                          <a:cs typeface="Times New Roman" panose="02020603050405020304" charset="0"/>
                        </a:rPr>
                        <a:t> </a:t>
                      </a:r>
                      <a:r>
                        <a:rPr lang="en-US" altLang="zh-CN" sz="2000">
                          <a:solidFill>
                            <a:srgbClr val="000000"/>
                          </a:solidFill>
                          <a:latin typeface="Times New Roman" panose="02020603050405020304" charset="0"/>
                          <a:ea typeface="宋体" panose="02010600030101010101" pitchFamily="2" charset="-122"/>
                          <a:cs typeface="Times New Roman" panose="02020603050405020304" charset="0"/>
                        </a:rPr>
                        <a:t>DNA</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双螺旋的两条链解开；</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74930" indent="0" algn="l" eaLnBrk="0" fontAlgn="base">
                        <a:spcBef>
                          <a:spcPts val="800"/>
                        </a:spcBef>
                        <a:spcAft>
                          <a:spcPct val="0"/>
                        </a:spcAft>
                      </a:pP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en-US" altLang="zh-CN" sz="2000">
                          <a:solidFill>
                            <a:srgbClr val="000000"/>
                          </a:solidFill>
                          <a:latin typeface="Times New Roman" panose="02020603050405020304" charset="0"/>
                          <a:ea typeface="宋体" panose="02010600030101010101" pitchFamily="2" charset="-122"/>
                          <a:cs typeface="Times New Roman" panose="02020603050405020304" charset="0"/>
                        </a:rPr>
                        <a:t>DNA</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聚合酶等以解开的母链为模板</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以</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种游离的脱氧核苷酸为原料</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，按照碱基互补</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配对原则</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，各自合成与母链互补的一条子链</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74930" indent="0" algn="l" eaLnBrk="0" fontAlgn="base">
                        <a:spcBef>
                          <a:spcPts val="800"/>
                        </a:spcBef>
                        <a:spcAft>
                          <a:spcPct val="0"/>
                        </a:spcAft>
                      </a:pP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每条新链与其对应的模板链盘绕成双螺旋结构</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graphicFrame>
        <p:nvGraphicFramePr>
          <p:cNvPr id="4" name="表格 3"/>
          <p:cNvGraphicFramePr/>
          <p:nvPr>
            <p:custDataLst>
              <p:tags r:id="rId2"/>
            </p:custDataLst>
          </p:nvPr>
        </p:nvGraphicFramePr>
        <p:xfrm>
          <a:off x="347345" y="5039995"/>
          <a:ext cx="11517630" cy="1672590"/>
        </p:xfrm>
        <a:graphic>
          <a:graphicData uri="http://schemas.openxmlformats.org/drawingml/2006/table">
            <a:tbl>
              <a:tblPr/>
              <a:tblGrid>
                <a:gridCol w="1230630"/>
                <a:gridCol w="10287000"/>
              </a:tblGrid>
              <a:tr h="410845">
                <a:tc>
                  <a:txBody>
                    <a:bodyPr/>
                    <a:lstStyle/>
                    <a:p>
                      <a:pPr marL="231775" indent="0" algn="l" eaLnBrk="0" fontAlgn="base">
                        <a:spcBef>
                          <a:spcPts val="500"/>
                        </a:spcBef>
                        <a:spcAft>
                          <a:spcPct val="0"/>
                        </a:spcAft>
                      </a:pPr>
                      <a:r>
                        <a:rPr lang="zh-CN" sz="2000">
                          <a:solidFill>
                            <a:srgbClr val="000000"/>
                          </a:solidFill>
                          <a:latin typeface="黑体" panose="02010609060101010101" charset="-122"/>
                          <a:ea typeface="黑体" panose="02010609060101010101" charset="-122"/>
                        </a:rPr>
                        <a:t>特点</a:t>
                      </a:r>
                      <a:endParaRPr lang="zh-CN" sz="20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68580" indent="0" algn="l" eaLnBrk="0" fontAlgn="base">
                        <a:spcBef>
                          <a:spcPts val="500"/>
                        </a:spcBef>
                        <a:spcAft>
                          <a:spcPct val="0"/>
                        </a:spcAft>
                      </a:pPr>
                      <a:r>
                        <a:rPr lang="zh-CN" sz="2000">
                          <a:solidFill>
                            <a:srgbClr val="000000"/>
                          </a:solidFill>
                          <a:latin typeface="宋体" panose="02010600030101010101" pitchFamily="2" charset="-122"/>
                          <a:ea typeface="宋体" panose="02010600030101010101" pitchFamily="2" charset="-122"/>
                        </a:rPr>
                        <a:t>边解旋边复制</a:t>
                      </a:r>
                      <a:endParaRPr lang="zh-CN" sz="2000">
                        <a:solidFill>
                          <a:srgbClr val="000000"/>
                        </a:solidFill>
                        <a:latin typeface="宋体" panose="02010600030101010101" pitchFamily="2" charset="-122"/>
                        <a:ea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656590">
                <a:tc>
                  <a:txBody>
                    <a:bodyPr/>
                    <a:lstStyle/>
                    <a:p>
                      <a:pPr marL="229870" indent="0" algn="l" eaLnBrk="0" fontAlgn="base">
                        <a:spcBef>
                          <a:spcPts val="600"/>
                        </a:spcBef>
                        <a:spcAft>
                          <a:spcPct val="0"/>
                        </a:spcAft>
                      </a:pPr>
                      <a:r>
                        <a:rPr lang="zh-CN" sz="2000">
                          <a:solidFill>
                            <a:srgbClr val="000000"/>
                          </a:solidFill>
                          <a:latin typeface="黑体" panose="02010609060101010101" charset="-122"/>
                          <a:ea typeface="黑体" panose="02010609060101010101" charset="-122"/>
                        </a:rPr>
                        <a:t>保障</a:t>
                      </a:r>
                      <a:endParaRPr lang="zh-CN" sz="20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69850" indent="0" algn="l" eaLnBrk="0" fontAlgn="base">
                        <a:spcBef>
                          <a:spcPts val="500"/>
                        </a:spcBef>
                        <a:spcAft>
                          <a:spcPct val="0"/>
                        </a:spcAft>
                      </a:pP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独特的双螺旋结构为复制提供了精确的模板</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；碱</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基互补配对原则保证了复制能准确进行</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605155">
                <a:tc>
                  <a:txBody>
                    <a:bodyPr/>
                    <a:lstStyle/>
                    <a:p>
                      <a:pPr marL="233680" indent="0" algn="l" eaLnBrk="0" fontAlgn="base">
                        <a:spcBef>
                          <a:spcPts val="600"/>
                        </a:spcBef>
                        <a:spcAft>
                          <a:spcPct val="0"/>
                        </a:spcAft>
                      </a:pPr>
                      <a:r>
                        <a:rPr lang="zh-CN" sz="2000">
                          <a:solidFill>
                            <a:srgbClr val="000000"/>
                          </a:solidFill>
                          <a:latin typeface="黑体" panose="02010609060101010101" charset="-122"/>
                          <a:ea typeface="黑体" panose="02010609060101010101" charset="-122"/>
                        </a:rPr>
                        <a:t>意义</a:t>
                      </a:r>
                      <a:endParaRPr lang="zh-CN" sz="20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solidFill>
                      <a:srgbClr val="D4EFFB"/>
                    </a:solidFill>
                  </a:tcPr>
                </a:tc>
                <a:tc>
                  <a:txBody>
                    <a:bodyPr/>
                    <a:lstStyle/>
                    <a:p>
                      <a:pPr marL="69215" indent="0" algn="l" eaLnBrk="0" fontAlgn="base">
                        <a:spcBef>
                          <a:spcPts val="500"/>
                        </a:spcBef>
                        <a:spcAft>
                          <a:spcPct val="0"/>
                        </a:spcAft>
                      </a:pPr>
                      <a:r>
                        <a:rPr lang="en-US" altLang="zh-CN" sz="2000">
                          <a:solidFill>
                            <a:srgbClr val="000000"/>
                          </a:solidFill>
                          <a:latin typeface="Times New Roman" panose="02020603050405020304" charset="0"/>
                          <a:ea typeface="宋体" panose="02010600030101010101" pitchFamily="2" charset="-122"/>
                          <a:cs typeface="Times New Roman" panose="02020603050405020304" charset="0"/>
                        </a:rPr>
                        <a:t>DNA</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复制，将遗传信息从亲代细胞传递给子代细胞，从而保持了遗传信息的连续性</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74445" y="931545"/>
            <a:ext cx="9305290"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3.1.3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基因是有遗传效应的</a:t>
            </a:r>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DNA</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片段</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8959850" y="89408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74445" y="2031365"/>
            <a:ext cx="652589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a:t>
            </a:r>
            <a:r>
              <a:rPr lang="en-US" altLang="zh-CN" sz="3600" b="1" dirty="0">
                <a:solidFill>
                  <a:srgbClr val="E81818"/>
                </a:solidFill>
                <a:latin typeface="黑体" panose="02010609060101010101" charset="-122"/>
                <a:ea typeface="黑体" panose="02010609060101010101" charset="-122"/>
                <a:cs typeface="黑体" panose="02010609060101010101" charset="-122"/>
              </a:rPr>
              <a:t>DNA</a:t>
            </a:r>
            <a:r>
              <a:rPr lang="zh-CN" altLang="en-US" sz="3600" b="1" dirty="0">
                <a:solidFill>
                  <a:srgbClr val="E81818"/>
                </a:solidFill>
                <a:latin typeface="黑体" panose="02010609060101010101" charset="-122"/>
                <a:ea typeface="黑体" panose="02010609060101010101" charset="-122"/>
                <a:cs typeface="黑体" panose="02010609060101010101" charset="-122"/>
              </a:rPr>
              <a:t>片段中的遗传信息</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51815" y="2760980"/>
            <a:ext cx="11088370" cy="174180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（一）一个</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分子上分布着许多个基因。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（二）基因通常是有遗传效应的</a:t>
            </a:r>
            <a:r>
              <a:rPr lang="en-US" altLang="zh-CN" sz="2800">
                <a:latin typeface="宋体" panose="02010600030101010101" pitchFamily="2" charset="-122"/>
                <a:ea typeface="宋体" panose="02010600030101010101" pitchFamily="2" charset="-122"/>
                <a:cs typeface="宋体" panose="02010600030101010101" pitchFamily="2" charset="-122"/>
              </a:rPr>
              <a:t>DNA</a:t>
            </a:r>
            <a:r>
              <a:rPr lang="zh-CN" altLang="en-US" sz="2800">
                <a:latin typeface="宋体" panose="02010600030101010101" pitchFamily="2" charset="-122"/>
                <a:ea typeface="宋体" panose="02010600030101010101" pitchFamily="2" charset="-122"/>
                <a:cs typeface="宋体" panose="02010600030101010101" pitchFamily="2" charset="-122"/>
              </a:rPr>
              <a:t>片段。</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371600" y="1152525"/>
            <a:ext cx="703135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a:t>
            </a:r>
            <a:r>
              <a:rPr lang="en-US" altLang="zh-CN" sz="3600" b="1" dirty="0">
                <a:solidFill>
                  <a:srgbClr val="E81818"/>
                </a:solidFill>
                <a:latin typeface="黑体" panose="02010609060101010101" charset="-122"/>
                <a:ea typeface="黑体" panose="02010609060101010101" charset="-122"/>
                <a:cs typeface="黑体" panose="02010609060101010101" charset="-122"/>
              </a:rPr>
              <a:t>DNA</a:t>
            </a:r>
            <a:r>
              <a:rPr lang="zh-CN" altLang="en-US" sz="3600" b="1" dirty="0">
                <a:solidFill>
                  <a:srgbClr val="E81818"/>
                </a:solidFill>
                <a:latin typeface="黑体" panose="02010609060101010101" charset="-122"/>
                <a:ea typeface="黑体" panose="02010609060101010101" charset="-122"/>
                <a:cs typeface="黑体" panose="02010609060101010101" charset="-122"/>
              </a:rPr>
              <a:t>能够储存大量的遗传信息</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622300" y="2043430"/>
            <a:ext cx="10947400" cy="338836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（一）遗传信息储存在</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种碱基的排列顺序之中。</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（二）碱基排列顺序的千变万化，构成了</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分子的多样性。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（三）碱基特定的排列顺序，构成了</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分子的特异性。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（四）</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分子的多样性和特异性是生物体的多样性和特异性的物质基础。</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04875" y="529590"/>
            <a:ext cx="7034530"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3.1.4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基因指导蛋白质的合成</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247255" y="7226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74445" y="1580515"/>
            <a:ext cx="476885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a:t>
            </a:r>
            <a:r>
              <a:rPr lang="en-US" altLang="zh-CN" sz="3600" b="1" dirty="0">
                <a:solidFill>
                  <a:srgbClr val="E81818"/>
                </a:solidFill>
                <a:latin typeface="黑体" panose="02010609060101010101" charset="-122"/>
                <a:ea typeface="黑体" panose="02010609060101010101" charset="-122"/>
                <a:cs typeface="黑体" panose="02010609060101010101" charset="-122"/>
              </a:rPr>
              <a:t>RNA</a:t>
            </a:r>
            <a:r>
              <a:rPr lang="zh-CN" altLang="en-US" sz="3600" b="1" dirty="0">
                <a:solidFill>
                  <a:srgbClr val="E81818"/>
                </a:solidFill>
                <a:latin typeface="黑体" panose="02010609060101010101" charset="-122"/>
                <a:ea typeface="黑体" panose="02010609060101010101" charset="-122"/>
                <a:cs typeface="黑体" panose="02010609060101010101" charset="-122"/>
              </a:rPr>
              <a:t>的结构与分类</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graphicFrame>
        <p:nvGraphicFramePr>
          <p:cNvPr id="2" name="表格 1"/>
          <p:cNvGraphicFramePr/>
          <p:nvPr>
            <p:custDataLst>
              <p:tags r:id="rId1"/>
            </p:custDataLst>
          </p:nvPr>
        </p:nvGraphicFramePr>
        <p:xfrm>
          <a:off x="748030" y="2567940"/>
          <a:ext cx="10695940" cy="3759200"/>
        </p:xfrm>
        <a:graphic>
          <a:graphicData uri="http://schemas.openxmlformats.org/drawingml/2006/table">
            <a:tbl>
              <a:tblPr/>
              <a:tblGrid>
                <a:gridCol w="2323465"/>
                <a:gridCol w="3218180"/>
                <a:gridCol w="5154295"/>
              </a:tblGrid>
              <a:tr h="492125">
                <a:tc>
                  <a:txBody>
                    <a:bodyPr/>
                    <a:lstStyle/>
                    <a:p>
                      <a:pPr marL="384810" indent="0" algn="l" eaLnBrk="0" fontAlgn="base">
                        <a:spcBef>
                          <a:spcPts val="500"/>
                        </a:spcBef>
                        <a:spcAft>
                          <a:spcPct val="0"/>
                        </a:spcAft>
                      </a:pPr>
                      <a:r>
                        <a:rPr lang="zh-CN" sz="2400">
                          <a:solidFill>
                            <a:srgbClr val="000000"/>
                          </a:solidFill>
                          <a:latin typeface="黑体" panose="02010609060101010101" charset="-122"/>
                          <a:ea typeface="黑体" panose="02010609060101010101" charset="-122"/>
                        </a:rPr>
                        <a:t>基本单位</a:t>
                      </a:r>
                      <a:endParaRPr lang="zh-CN" sz="2400">
                        <a:solidFill>
                          <a:srgbClr val="000000"/>
                        </a:solidFill>
                        <a:latin typeface="黑体" panose="02010609060101010101" charset="-122"/>
                        <a:ea typeface="黑体" panose="02010609060101010101" charset="-122"/>
                      </a:endParaRPr>
                    </a:p>
                  </a:txBody>
                  <a:tcPr marL="0" marR="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rgbClr val="D4EFFB"/>
                    </a:solidFill>
                  </a:tcPr>
                </a:tc>
                <a:tc gridSpan="2">
                  <a:txBody>
                    <a:bodyPr/>
                    <a:lstStyle/>
                    <a:p>
                      <a:pPr marL="71120"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核糖核苷酸</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hMerge="1">
                  <a:tcPr>
                    <a:lnR w="12700">
                      <a:solidFill>
                        <a:schemeClr val="tx1"/>
                      </a:solidFill>
                      <a:prstDash val="solid"/>
                    </a:lnR>
                    <a:lnT w="12700">
                      <a:solidFill>
                        <a:schemeClr val="tx1"/>
                      </a:solidFill>
                      <a:prstDash val="solid"/>
                    </a:lnT>
                    <a:lnB w="12700">
                      <a:solidFill>
                        <a:schemeClr val="tx1"/>
                      </a:solidFill>
                      <a:prstDash val="solid"/>
                    </a:lnB>
                  </a:tcPr>
                </a:tc>
              </a:tr>
              <a:tr h="496570">
                <a:tc>
                  <a:txBody>
                    <a:bodyPr/>
                    <a:lstStyle/>
                    <a:p>
                      <a:pPr marL="387985" indent="0" algn="l" eaLnBrk="0" fontAlgn="base">
                        <a:spcBef>
                          <a:spcPts val="500"/>
                        </a:spcBef>
                        <a:spcAft>
                          <a:spcPct val="0"/>
                        </a:spcAft>
                      </a:pPr>
                      <a:r>
                        <a:rPr lang="zh-CN" sz="2400">
                          <a:solidFill>
                            <a:srgbClr val="000000"/>
                          </a:solidFill>
                          <a:latin typeface="黑体" panose="02010609060101010101" charset="-122"/>
                          <a:ea typeface="黑体" panose="02010609060101010101" charset="-122"/>
                        </a:rPr>
                        <a:t>组成成分</a:t>
                      </a:r>
                      <a:endParaRPr lang="zh-CN" sz="2400">
                        <a:solidFill>
                          <a:srgbClr val="000000"/>
                        </a:solidFill>
                        <a:latin typeface="黑体" panose="02010609060101010101" charset="-122"/>
                        <a:ea typeface="黑体" panose="02010609060101010101" charset="-122"/>
                      </a:endParaRPr>
                    </a:p>
                  </a:txBody>
                  <a:tcPr marL="0" marR="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rgbClr val="D4EFFB"/>
                    </a:solidFill>
                  </a:tcPr>
                </a:tc>
                <a:tc gridSpan="2">
                  <a:txBody>
                    <a:bodyPr/>
                    <a:lstStyle/>
                    <a:p>
                      <a:pPr marL="68580"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磷酸</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；五碳糖（核糖）；</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4</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种碱基</a:t>
                      </a:r>
                      <a:r>
                        <a:rPr lang="zh-CN" altLang="en-US" sz="2400">
                          <a:solidFill>
                            <a:srgbClr val="000000"/>
                          </a:solidFill>
                          <a:latin typeface="Times New Roman" panose="02020603050405020304" charset="0"/>
                          <a:ea typeface="宋体" panose="02010600030101010101" pitchFamily="2" charset="-122"/>
                          <a:cs typeface="Times New Roman" panose="02020603050405020304" charset="0"/>
                        </a:rPr>
                        <a:t>（</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A/U/C/G</a:t>
                      </a:r>
                      <a:r>
                        <a:rPr lang="zh-CN" altLang="en-US" sz="2400">
                          <a:solidFill>
                            <a:srgbClr val="000000"/>
                          </a:solidFill>
                          <a:latin typeface="Times New Roman" panose="02020603050405020304" charset="0"/>
                          <a:ea typeface="宋体" panose="02010600030101010101" pitchFamily="2" charset="-122"/>
                          <a:cs typeface="Times New Roman" panose="02020603050405020304" charset="0"/>
                        </a:rPr>
                        <a:t>）</a:t>
                      </a:r>
                      <a:endParaRPr lang="zh-CN" altLang="en-US" sz="2400">
                        <a:solidFill>
                          <a:srgbClr val="000000"/>
                        </a:solidFill>
                        <a:latin typeface="Times New Roman" panose="02020603050405020304" charset="0"/>
                        <a:ea typeface="宋体" panose="02010600030101010101" pitchFamily="2" charset="-122"/>
                        <a:cs typeface="Times New Roman" panose="02020603050405020304" charset="0"/>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hMerge="1">
                  <a:tcPr>
                    <a:lnR w="12700">
                      <a:solidFill>
                        <a:schemeClr val="tx1"/>
                      </a:solidFill>
                      <a:prstDash val="solid"/>
                    </a:lnR>
                    <a:lnT w="12700">
                      <a:solidFill>
                        <a:schemeClr val="tx1"/>
                      </a:solidFill>
                      <a:prstDash val="solid"/>
                    </a:lnT>
                    <a:lnB w="12700">
                      <a:solidFill>
                        <a:schemeClr val="tx1"/>
                      </a:solidFill>
                      <a:prstDash val="solid"/>
                    </a:lnB>
                  </a:tcPr>
                </a:tc>
              </a:tr>
              <a:tr h="495300">
                <a:tc>
                  <a:txBody>
                    <a:bodyPr/>
                    <a:lstStyle/>
                    <a:p>
                      <a:pPr marL="521970" indent="0" algn="l" eaLnBrk="0" fontAlgn="base">
                        <a:spcBef>
                          <a:spcPts val="500"/>
                        </a:spcBef>
                        <a:spcAft>
                          <a:spcPct val="0"/>
                        </a:spcAft>
                      </a:pPr>
                      <a:r>
                        <a:rPr lang="zh-CN" sz="2400">
                          <a:solidFill>
                            <a:srgbClr val="000000"/>
                          </a:solidFill>
                          <a:latin typeface="黑体" panose="02010609060101010101" charset="-122"/>
                          <a:ea typeface="黑体" panose="02010609060101010101" charset="-122"/>
                        </a:rPr>
                        <a:t>结构</a:t>
                      </a:r>
                      <a:endParaRPr lang="zh-CN" sz="2400">
                        <a:solidFill>
                          <a:srgbClr val="000000"/>
                        </a:solidFill>
                        <a:latin typeface="黑体" panose="02010609060101010101" charset="-122"/>
                        <a:ea typeface="黑体" panose="02010609060101010101" charset="-122"/>
                      </a:endParaRPr>
                    </a:p>
                  </a:txBody>
                  <a:tcPr marL="0" marR="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rgbClr val="D4EFFB"/>
                    </a:solidFill>
                  </a:tcPr>
                </a:tc>
                <a:tc gridSpan="2">
                  <a:txBody>
                    <a:bodyPr/>
                    <a:lstStyle/>
                    <a:p>
                      <a:pPr marL="69850"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一般是单链，比</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DNA</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短</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hMerge="1">
                  <a:tcPr>
                    <a:lnR w="12700">
                      <a:solidFill>
                        <a:schemeClr val="tx1"/>
                      </a:solidFill>
                      <a:prstDash val="solid"/>
                    </a:lnR>
                    <a:lnT w="12700">
                      <a:solidFill>
                        <a:schemeClr val="tx1"/>
                      </a:solidFill>
                      <a:prstDash val="solid"/>
                    </a:lnT>
                    <a:lnB w="12700">
                      <a:solidFill>
                        <a:schemeClr val="tx1"/>
                      </a:solidFill>
                      <a:prstDash val="solid"/>
                    </a:lnB>
                  </a:tcPr>
                </a:tc>
              </a:tr>
              <a:tr h="777875">
                <a:tc>
                  <a:txBody>
                    <a:bodyPr/>
                    <a:lstStyle/>
                    <a:p>
                      <a:pPr marL="186055" indent="0" algn="l" eaLnBrk="0" fontAlgn="base">
                        <a:spcBef>
                          <a:spcPts val="600"/>
                        </a:spcBef>
                        <a:spcAft>
                          <a:spcPct val="0"/>
                        </a:spcAft>
                      </a:pPr>
                      <a:r>
                        <a:rPr lang="zh-CN" sz="2400">
                          <a:solidFill>
                            <a:srgbClr val="000000"/>
                          </a:solidFill>
                          <a:latin typeface="黑体" panose="02010609060101010101" charset="-122"/>
                          <a:ea typeface="黑体" panose="02010609060101010101" charset="-122"/>
                        </a:rPr>
                        <a:t>合成与主要分布</a:t>
                      </a:r>
                      <a:endParaRPr lang="zh-CN" sz="2400">
                        <a:solidFill>
                          <a:srgbClr val="000000"/>
                        </a:solidFill>
                        <a:latin typeface="黑体" panose="02010609060101010101" charset="-122"/>
                        <a:ea typeface="黑体" panose="02010609060101010101" charset="-122"/>
                      </a:endParaRPr>
                    </a:p>
                  </a:txBody>
                  <a:tcPr marL="0" marR="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rgbClr val="D4EFFB"/>
                    </a:solidFill>
                  </a:tcPr>
                </a:tc>
                <a:tc gridSpan="2">
                  <a:txBody>
                    <a:bodyPr/>
                    <a:lstStyle/>
                    <a:p>
                      <a:pPr marL="7048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在真核细胞内，</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RNA</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一般在细胞核中合成，通过核孔转移到细胞质中</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hMerge="1">
                  <a:tcPr>
                    <a:lnR w="12700">
                      <a:solidFill>
                        <a:schemeClr val="tx1"/>
                      </a:solidFill>
                      <a:prstDash val="solid"/>
                    </a:lnR>
                    <a:lnT w="12700">
                      <a:solidFill>
                        <a:schemeClr val="tx1"/>
                      </a:solidFill>
                      <a:prstDash val="solid"/>
                    </a:lnT>
                    <a:lnB w="12700">
                      <a:solidFill>
                        <a:schemeClr val="tx1"/>
                      </a:solidFill>
                      <a:prstDash val="solid"/>
                    </a:lnB>
                  </a:tcPr>
                </a:tc>
              </a:tr>
              <a:tr h="495935">
                <a:tc rowSpan="3">
                  <a:txBody>
                    <a:bodyPr/>
                    <a:lstStyle/>
                    <a:p>
                      <a:pPr marL="252730" indent="0" algn="l" eaLnBrk="0" fontAlgn="base">
                        <a:spcBef>
                          <a:spcPts val="400"/>
                        </a:spcBef>
                        <a:spcAft>
                          <a:spcPct val="0"/>
                        </a:spcAft>
                      </a:pPr>
                      <a:r>
                        <a:rPr lang="zh-CN" sz="2400">
                          <a:solidFill>
                            <a:srgbClr val="000000"/>
                          </a:solidFill>
                          <a:latin typeface="黑体" panose="02010609060101010101" charset="-122"/>
                          <a:ea typeface="黑体" panose="02010609060101010101" charset="-122"/>
                          <a:cs typeface="宋体" panose="02010600030101010101" pitchFamily="2" charset="-122"/>
                        </a:rPr>
                        <a:t>种类及其功能</a:t>
                      </a:r>
                      <a:endParaRPr lang="zh-CN" sz="240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rgbClr val="D4EFFB"/>
                    </a:solidFill>
                  </a:tcPr>
                </a:tc>
                <a:tc>
                  <a:txBody>
                    <a:bodyPr/>
                    <a:lstStyle/>
                    <a:p>
                      <a:pPr marL="252730" indent="0" algn="l" eaLnBrk="0" fontAlgn="base">
                        <a:spcBef>
                          <a:spcPts val="400"/>
                        </a:spcBef>
                        <a:spcAft>
                          <a:spcPct val="0"/>
                        </a:spcAft>
                      </a:pP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mRNA</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（信使</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RNA</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106997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翻译的模板</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r h="495935">
                <a:tc vMerge="1">
                  <a:tcPr>
                    <a:lnL w="12700">
                      <a:solidFill>
                        <a:schemeClr val="tx1"/>
                      </a:solidFill>
                      <a:prstDash val="solid"/>
                    </a:lnL>
                    <a:lnR w="12700">
                      <a:solidFill>
                        <a:schemeClr val="tx1"/>
                      </a:solidFill>
                      <a:prstDash val="solid"/>
                    </a:lnR>
                  </a:tcPr>
                </a:tc>
                <a:tc>
                  <a:txBody>
                    <a:bodyPr/>
                    <a:lstStyle/>
                    <a:p>
                      <a:pPr marL="290195" indent="0" algn="l" eaLnBrk="0" fontAlgn="base">
                        <a:spcBef>
                          <a:spcPts val="400"/>
                        </a:spcBef>
                        <a:spcAft>
                          <a:spcPct val="0"/>
                        </a:spcAft>
                      </a:pP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tRNA</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（转运</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RNA</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83248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识别并转运氨基酸</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r h="505460">
                <a:tc vMerge="1">
                  <a:tcPr>
                    <a:lnL w="12700">
                      <a:solidFill>
                        <a:schemeClr val="tx1"/>
                      </a:solidFill>
                      <a:prstDash val="solid"/>
                    </a:lnL>
                    <a:lnR w="12700">
                      <a:solidFill>
                        <a:schemeClr val="tx1"/>
                      </a:solidFill>
                      <a:prstDash val="solid"/>
                    </a:lnR>
                    <a:lnB w="12700">
                      <a:solidFill>
                        <a:schemeClr val="tx1"/>
                      </a:solidFill>
                      <a:prstDash val="solid"/>
                    </a:lnB>
                  </a:tcPr>
                </a:tc>
                <a:tc>
                  <a:txBody>
                    <a:bodyPr/>
                    <a:lstStyle/>
                    <a:p>
                      <a:pPr marL="210185" indent="0" algn="l" eaLnBrk="0" fontAlgn="base">
                        <a:spcBef>
                          <a:spcPts val="500"/>
                        </a:spcBef>
                        <a:spcAft>
                          <a:spcPct val="0"/>
                        </a:spcAft>
                      </a:pP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rRNA</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（核糖体</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RNA</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c>
                  <a:txBody>
                    <a:bodyPr/>
                    <a:lstStyle/>
                    <a:p>
                      <a:pPr marL="835660"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核糖体的组成成分</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noFill/>
                  </a:tcPr>
                </a:tc>
              </a:tr>
            </a:tbl>
          </a:graphicData>
        </a:graphic>
      </p:graphicFrame>
    </p:spTree>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976630" y="251460"/>
            <a:ext cx="703135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二、密码子与反密码子</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64820" y="1029970"/>
            <a:ext cx="11198860" cy="5767705"/>
          </a:xfrm>
          <a:prstGeom prst="rect">
            <a:avLst/>
          </a:prstGeom>
          <a:noFill/>
        </p:spPr>
        <p:txBody>
          <a:bodyPr wrap="square" rtlCol="0">
            <a:noAutofit/>
          </a:bodyPr>
          <a:lstStyle/>
          <a:p>
            <a:pPr lvl="0"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（一）密码子的结构与特点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en-US" altLang="zh-CN" sz="2800">
                <a:latin typeface="Times New Roman" panose="02020603050405020304" charset="0"/>
                <a:ea typeface="宋体" panose="02010600030101010101" pitchFamily="2" charset="-122"/>
                <a:cs typeface="Times New Roman" panose="02020603050405020304" charset="0"/>
              </a:rPr>
              <a:t>mRNA</a:t>
            </a:r>
            <a:r>
              <a:rPr lang="zh-CN" altLang="en-US" sz="2800">
                <a:latin typeface="宋体" panose="02010600030101010101" pitchFamily="2" charset="-122"/>
                <a:ea typeface="宋体" panose="02010600030101010101" pitchFamily="2" charset="-122"/>
                <a:cs typeface="宋体" panose="02010600030101010101" pitchFamily="2" charset="-122"/>
              </a:rPr>
              <a:t>上</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个相邻的碱基决定</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个氨基酸，每</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个这样的碱基叫做</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个密码子。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起始密码子也可以编码氨基酸；终止密码子一般情况下不编码氨基酸。</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绝大多数氨基酸同时对应几个不同的密码子，这一现象称为密码子的简并。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几乎所有的生物共用同一套遗传密码。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（二）反密码子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反密码子是位于</a:t>
            </a:r>
            <a:r>
              <a:rPr lang="en-US" altLang="zh-CN" sz="2800">
                <a:latin typeface="Times New Roman" panose="02020603050405020304" charset="0"/>
                <a:ea typeface="宋体" panose="02010600030101010101" pitchFamily="2" charset="-122"/>
                <a:cs typeface="Times New Roman" panose="02020603050405020304" charset="0"/>
                <a:sym typeface="+mn-ea"/>
              </a:rPr>
              <a:t>tRNA</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上的</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个相邻的碱基</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这</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个碱基可以与</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Times New Roman" panose="02020603050405020304" charset="0"/>
                <a:ea typeface="宋体" panose="02010600030101010101" pitchFamily="2" charset="-122"/>
                <a:cs typeface="Times New Roman" panose="02020603050405020304" charset="0"/>
                <a:sym typeface="+mn-ea"/>
              </a:rPr>
              <a:t>mRNA</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上的密码子互补配对。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021715" y="512445"/>
            <a:ext cx="591502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三、遗传信息的转录和翻译</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graphicFrame>
        <p:nvGraphicFramePr>
          <p:cNvPr id="2" name="表格 1"/>
          <p:cNvGraphicFramePr/>
          <p:nvPr>
            <p:custDataLst>
              <p:tags r:id="rId1"/>
            </p:custDataLst>
          </p:nvPr>
        </p:nvGraphicFramePr>
        <p:xfrm>
          <a:off x="884555" y="1687830"/>
          <a:ext cx="10422890" cy="2773045"/>
        </p:xfrm>
        <a:graphic>
          <a:graphicData uri="http://schemas.openxmlformats.org/drawingml/2006/table">
            <a:tbl>
              <a:tblPr/>
              <a:tblGrid>
                <a:gridCol w="1637030"/>
                <a:gridCol w="4388485"/>
                <a:gridCol w="4397375"/>
              </a:tblGrid>
              <a:tr h="550545">
                <a:tc>
                  <a:txBody>
                    <a:bodyPr/>
                    <a:lstStyle/>
                    <a:p>
                      <a:pPr marL="340995" indent="0" algn="l" eaLnBrk="0" fontAlgn="base">
                        <a:spcBef>
                          <a:spcPts val="500"/>
                        </a:spcBef>
                        <a:spcAft>
                          <a:spcPct val="0"/>
                        </a:spcAft>
                      </a:pPr>
                      <a:r>
                        <a:rPr lang="zh-CN" sz="2400">
                          <a:solidFill>
                            <a:srgbClr val="000000"/>
                          </a:solidFill>
                          <a:latin typeface="黑体" panose="02010609060101010101" charset="-122"/>
                          <a:ea typeface="黑体" panose="02010609060101010101" charset="-122"/>
                        </a:rPr>
                        <a:t>过程</a:t>
                      </a:r>
                      <a:endParaRPr lang="zh-CN" sz="2400">
                        <a:solidFill>
                          <a:srgbClr val="000000"/>
                        </a:solidFill>
                        <a:latin typeface="黑体" panose="02010609060101010101" charset="-122"/>
                        <a:ea typeface="黑体" panose="02010609060101010101" charset="-122"/>
                      </a:endParaRPr>
                    </a:p>
                  </a:txBody>
                  <a:tcPr marL="90170" marR="90170" marT="46990" marB="4699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112966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转录</a:t>
                      </a:r>
                      <a:endParaRPr lang="zh-CN" sz="2400">
                        <a:solidFill>
                          <a:srgbClr val="000000"/>
                        </a:solidFill>
                        <a:latin typeface="宋体" panose="02010600030101010101" pitchFamily="2" charset="-122"/>
                        <a:ea typeface="宋体" panose="02010600030101010101" pitchFamily="2" charset="-122"/>
                      </a:endParaRPr>
                    </a:p>
                  </a:txBody>
                  <a:tcPr marL="90170" marR="90170" marT="46990" marB="4699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113855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翻译</a:t>
                      </a:r>
                      <a:endParaRPr lang="zh-CN" sz="2400">
                        <a:solidFill>
                          <a:srgbClr val="000000"/>
                        </a:solidFill>
                        <a:latin typeface="宋体" panose="02010600030101010101" pitchFamily="2" charset="-122"/>
                        <a:ea typeface="宋体" panose="02010600030101010101" pitchFamily="2" charset="-122"/>
                      </a:endParaRPr>
                    </a:p>
                  </a:txBody>
                  <a:tcPr marL="90170" marR="90170" marT="46990" marB="4699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553085">
                <a:tc>
                  <a:txBody>
                    <a:bodyPr/>
                    <a:lstStyle/>
                    <a:p>
                      <a:pPr marL="208280" indent="0" algn="l" eaLnBrk="0" fontAlgn="base">
                        <a:spcBef>
                          <a:spcPts val="500"/>
                        </a:spcBef>
                        <a:spcAft>
                          <a:spcPct val="0"/>
                        </a:spcAft>
                      </a:pPr>
                      <a:r>
                        <a:rPr lang="zh-CN" sz="2400">
                          <a:solidFill>
                            <a:srgbClr val="000000"/>
                          </a:solidFill>
                          <a:latin typeface="黑体" panose="02010609060101010101" charset="-122"/>
                          <a:ea typeface="黑体" panose="02010609060101010101" charset="-122"/>
                        </a:rPr>
                        <a:t>主要场所</a:t>
                      </a:r>
                      <a:endParaRPr lang="zh-CN" sz="2400">
                        <a:solidFill>
                          <a:srgbClr val="000000"/>
                        </a:solidFill>
                        <a:latin typeface="黑体" panose="02010609060101010101" charset="-122"/>
                        <a:ea typeface="黑体" panose="02010609060101010101" charset="-122"/>
                      </a:endParaRPr>
                    </a:p>
                  </a:txBody>
                  <a:tcPr marL="90170" marR="90170" marT="46990" marB="4699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106616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细胞核</a:t>
                      </a:r>
                      <a:endParaRPr lang="zh-CN" sz="2400">
                        <a:solidFill>
                          <a:srgbClr val="000000"/>
                        </a:solidFill>
                        <a:latin typeface="宋体" panose="02010600030101010101" pitchFamily="2" charset="-122"/>
                        <a:ea typeface="宋体" panose="02010600030101010101" pitchFamily="2" charset="-122"/>
                      </a:endParaRPr>
                    </a:p>
                  </a:txBody>
                  <a:tcPr marL="90170" marR="90170" marT="46990" marB="4699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1068070"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核糖体</a:t>
                      </a:r>
                      <a:endParaRPr lang="zh-CN" sz="2400">
                        <a:solidFill>
                          <a:srgbClr val="000000"/>
                        </a:solidFill>
                        <a:latin typeface="宋体" panose="02010600030101010101" pitchFamily="2" charset="-122"/>
                        <a:ea typeface="宋体" panose="02010600030101010101" pitchFamily="2" charset="-122"/>
                      </a:endParaRPr>
                    </a:p>
                  </a:txBody>
                  <a:tcPr marL="90170" marR="90170" marT="46990" marB="4699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552450">
                <a:tc>
                  <a:txBody>
                    <a:bodyPr/>
                    <a:lstStyle/>
                    <a:p>
                      <a:pPr marL="337185" indent="0" algn="l" eaLnBrk="0" fontAlgn="base">
                        <a:spcBef>
                          <a:spcPts val="600"/>
                        </a:spcBef>
                        <a:spcAft>
                          <a:spcPct val="0"/>
                        </a:spcAft>
                      </a:pPr>
                      <a:r>
                        <a:rPr lang="zh-CN" sz="2400">
                          <a:solidFill>
                            <a:srgbClr val="000000"/>
                          </a:solidFill>
                          <a:latin typeface="黑体" panose="02010609060101010101" charset="-122"/>
                          <a:ea typeface="黑体" panose="02010609060101010101" charset="-122"/>
                        </a:rPr>
                        <a:t>模板</a:t>
                      </a:r>
                      <a:endParaRPr lang="zh-CN" sz="2400">
                        <a:solidFill>
                          <a:srgbClr val="000000"/>
                        </a:solidFill>
                        <a:latin typeface="黑体" panose="02010609060101010101" charset="-122"/>
                        <a:ea typeface="黑体" panose="02010609060101010101" charset="-122"/>
                      </a:endParaRPr>
                    </a:p>
                  </a:txBody>
                  <a:tcPr marL="90170" marR="90170" marT="46990" marB="4699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764540" indent="0" algn="l" eaLnBrk="0" fontAlgn="base">
                        <a:spcBef>
                          <a:spcPts val="500"/>
                        </a:spcBef>
                        <a:spcAft>
                          <a:spcPct val="0"/>
                        </a:spcAft>
                      </a:pP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DNA</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的一条单链</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0170" marR="90170" marT="46990" marB="4699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1065530" indent="0" algn="l" eaLnBrk="0" fontAlgn="base">
                        <a:lnSpc>
                          <a:spcPts val="1195"/>
                        </a:lnSpc>
                        <a:spcBef>
                          <a:spcPts val="500"/>
                        </a:spcBef>
                        <a:spcAft>
                          <a:spcPct val="0"/>
                        </a:spcAft>
                      </a:pP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mRNA</a:t>
                      </a:r>
                      <a:endParaRPr lang="en-US" altLang="zh-CN" sz="2400">
                        <a:solidFill>
                          <a:srgbClr val="000000"/>
                        </a:solidFill>
                        <a:latin typeface="Times New Roman" panose="02020603050405020304" charset="0"/>
                        <a:ea typeface="宋体" panose="02010600030101010101" pitchFamily="2" charset="-122"/>
                        <a:cs typeface="Times New Roman" panose="02020603050405020304" charset="0"/>
                      </a:endParaRPr>
                    </a:p>
                  </a:txBody>
                  <a:tcPr marL="107950" marR="90170" marT="4699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553720">
                <a:tc>
                  <a:txBody>
                    <a:bodyPr/>
                    <a:lstStyle/>
                    <a:p>
                      <a:pPr marL="337185" indent="0" algn="l" eaLnBrk="0" fontAlgn="base">
                        <a:spcBef>
                          <a:spcPts val="600"/>
                        </a:spcBef>
                        <a:spcAft>
                          <a:spcPct val="0"/>
                        </a:spcAft>
                      </a:pPr>
                      <a:r>
                        <a:rPr lang="zh-CN" sz="2400">
                          <a:solidFill>
                            <a:srgbClr val="000000"/>
                          </a:solidFill>
                          <a:latin typeface="黑体" panose="02010609060101010101" charset="-122"/>
                          <a:ea typeface="黑体" panose="02010609060101010101" charset="-122"/>
                        </a:rPr>
                        <a:t>原料</a:t>
                      </a:r>
                      <a:endParaRPr lang="zh-CN" sz="2400">
                        <a:solidFill>
                          <a:srgbClr val="000000"/>
                        </a:solidFill>
                        <a:latin typeface="黑体" panose="02010609060101010101" charset="-122"/>
                        <a:ea typeface="黑体" panose="02010609060101010101" charset="-122"/>
                      </a:endParaRPr>
                    </a:p>
                  </a:txBody>
                  <a:tcPr marL="90170" marR="90170" marT="46990" marB="4699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930910"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核糖核苷酸</a:t>
                      </a:r>
                      <a:endParaRPr lang="zh-CN" sz="2400">
                        <a:solidFill>
                          <a:srgbClr val="000000"/>
                        </a:solidFill>
                        <a:latin typeface="宋体" panose="02010600030101010101" pitchFamily="2" charset="-122"/>
                        <a:ea typeface="宋体" panose="02010600030101010101" pitchFamily="2" charset="-122"/>
                      </a:endParaRPr>
                    </a:p>
                  </a:txBody>
                  <a:tcPr marL="90170" marR="90170" marT="46990" marB="4699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1069340"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氨基酸</a:t>
                      </a:r>
                      <a:endParaRPr lang="zh-CN" sz="2400">
                        <a:solidFill>
                          <a:srgbClr val="000000"/>
                        </a:solidFill>
                        <a:latin typeface="宋体" panose="02010600030101010101" pitchFamily="2" charset="-122"/>
                        <a:ea typeface="宋体" panose="02010600030101010101" pitchFamily="2" charset="-122"/>
                      </a:endParaRPr>
                    </a:p>
                  </a:txBody>
                  <a:tcPr marL="90170" marR="90170" marT="46990" marB="4699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563245">
                <a:tc>
                  <a:txBody>
                    <a:bodyPr/>
                    <a:lstStyle/>
                    <a:p>
                      <a:pPr marL="338455" indent="0" algn="l" eaLnBrk="0" fontAlgn="base">
                        <a:spcBef>
                          <a:spcPts val="600"/>
                        </a:spcBef>
                        <a:spcAft>
                          <a:spcPct val="0"/>
                        </a:spcAft>
                      </a:pPr>
                      <a:r>
                        <a:rPr lang="zh-CN" sz="2400">
                          <a:solidFill>
                            <a:srgbClr val="000000"/>
                          </a:solidFill>
                          <a:latin typeface="黑体" panose="02010609060101010101" charset="-122"/>
                          <a:ea typeface="黑体" panose="02010609060101010101" charset="-122"/>
                        </a:rPr>
                        <a:t>条件</a:t>
                      </a:r>
                      <a:endParaRPr lang="zh-CN" sz="2400">
                        <a:solidFill>
                          <a:srgbClr val="000000"/>
                        </a:solidFill>
                        <a:latin typeface="黑体" panose="02010609060101010101" charset="-122"/>
                        <a:ea typeface="黑体" panose="02010609060101010101" charset="-122"/>
                      </a:endParaRPr>
                    </a:p>
                  </a:txBody>
                  <a:tcPr marL="90170" marR="90170" marT="46990" marB="4699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solidFill>
                      <a:srgbClr val="D4EFFB"/>
                    </a:solidFill>
                  </a:tcPr>
                </a:tc>
                <a:tc>
                  <a:txBody>
                    <a:bodyPr/>
                    <a:lstStyle/>
                    <a:p>
                      <a:pPr marL="732790" indent="0" algn="l" eaLnBrk="0" fontAlgn="base">
                        <a:spcBef>
                          <a:spcPts val="500"/>
                        </a:spcBef>
                        <a:spcAft>
                          <a:spcPct val="0"/>
                        </a:spcAft>
                      </a:pP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RNA</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聚合酶、能量</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0170" marR="90170" marT="46990" marB="4699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698500" indent="0" algn="l" eaLnBrk="0" fontAlgn="base">
                        <a:spcBef>
                          <a:spcPts val="500"/>
                        </a:spcBef>
                        <a:spcAft>
                          <a:spcPct val="0"/>
                        </a:spcAft>
                      </a:pP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tRNA</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、核糖体、能量</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90170" marR="90170" marT="46990" marB="4699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graphicFrame>
        <p:nvGraphicFramePr>
          <p:cNvPr id="4" name="表格 3"/>
          <p:cNvGraphicFramePr/>
          <p:nvPr>
            <p:custDataLst>
              <p:tags r:id="rId2"/>
            </p:custDataLst>
          </p:nvPr>
        </p:nvGraphicFramePr>
        <p:xfrm>
          <a:off x="884555" y="4460875"/>
          <a:ext cx="10422890" cy="1043940"/>
        </p:xfrm>
        <a:graphic>
          <a:graphicData uri="http://schemas.openxmlformats.org/drawingml/2006/table">
            <a:tbl>
              <a:tblPr/>
              <a:tblGrid>
                <a:gridCol w="1637030"/>
                <a:gridCol w="4388485"/>
                <a:gridCol w="4397375"/>
              </a:tblGrid>
              <a:tr h="516890">
                <a:tc>
                  <a:txBody>
                    <a:bodyPr/>
                    <a:lstStyle/>
                    <a:p>
                      <a:pPr marL="335280" indent="0" algn="l" eaLnBrk="0" fontAlgn="base">
                        <a:spcBef>
                          <a:spcPts val="600"/>
                        </a:spcBef>
                        <a:spcAft>
                          <a:spcPct val="0"/>
                        </a:spcAft>
                      </a:pPr>
                      <a:r>
                        <a:rPr lang="zh-CN" sz="2400">
                          <a:solidFill>
                            <a:srgbClr val="000000"/>
                          </a:solidFill>
                          <a:latin typeface="微软雅黑" panose="020B0503020204020204" charset="-122"/>
                          <a:ea typeface="微软雅黑" panose="020B0503020204020204" charset="-122"/>
                        </a:rPr>
                        <a:t>产物</a:t>
                      </a:r>
                      <a:endParaRPr lang="zh-CN" sz="2400">
                        <a:solidFill>
                          <a:srgbClr val="000000"/>
                        </a:solidFill>
                        <a:latin typeface="微软雅黑" panose="020B0503020204020204" charset="-122"/>
                        <a:ea typeface="微软雅黑" panose="020B0503020204020204" charset="-122"/>
                      </a:endParaRPr>
                    </a:p>
                  </a:txBody>
                  <a:tcPr marL="90170" marR="90170" marT="46990" marB="46990" anchor="ctr" anchorCtr="1">
                    <a:lnL w="9525" cap="flat" cmpd="sng">
                      <a:solidFill>
                        <a:srgbClr val="000000"/>
                      </a:solidFill>
                      <a:prstDash val="solid"/>
                      <a:headEnd type="none" w="med" len="med"/>
                      <a:tailEnd type="none" w="med" len="med"/>
                    </a:lnL>
                    <a:lnR w="3175" cap="flat" cmpd="sng" algn="ctr">
                      <a:solidFill>
                        <a:srgbClr val="000000"/>
                      </a:solidFill>
                      <a:prstDash val="solid"/>
                      <a:roun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1061085" indent="0" algn="l" eaLnBrk="0" fontAlgn="base">
                        <a:lnSpc>
                          <a:spcPts val="1200"/>
                        </a:lnSpc>
                        <a:spcBef>
                          <a:spcPts val="500"/>
                        </a:spcBef>
                        <a:spcAft>
                          <a:spcPct val="0"/>
                        </a:spcAft>
                      </a:pP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mRNA</a:t>
                      </a:r>
                      <a:endParaRPr lang="en-US" altLang="zh-CN" sz="2400">
                        <a:solidFill>
                          <a:srgbClr val="000000"/>
                        </a:solidFill>
                        <a:latin typeface="Times New Roman" panose="02020603050405020304" charset="0"/>
                        <a:ea typeface="宋体" panose="02010600030101010101" pitchFamily="2" charset="-122"/>
                        <a:cs typeface="Times New Roman" panose="02020603050405020304" charset="0"/>
                      </a:endParaRPr>
                    </a:p>
                  </a:txBody>
                  <a:tcPr marL="90170" marR="90170" marT="46990" marB="46990" anchor="ctr" anchorCtr="1">
                    <a:lnL w="3175" cap="flat" cmpd="sng" algn="ctr">
                      <a:solidFill>
                        <a:srgbClr val="000000"/>
                      </a:solidFill>
                      <a:prstDash val="solid"/>
                      <a:round/>
                      <a:headEnd type="none" w="med" len="med"/>
                      <a:tailEnd type="none" w="med" len="med"/>
                    </a:lnL>
                    <a:lnR w="3175" cap="flat" cmpd="sng" algn="ctr">
                      <a:solidFill>
                        <a:srgbClr val="000000"/>
                      </a:solidFill>
                      <a:prstDash val="solid"/>
                      <a:roun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1134110" indent="0" algn="l" eaLnBrk="0" fontAlgn="base">
                        <a:spcBef>
                          <a:spcPts val="500"/>
                        </a:spcBef>
                        <a:spcAft>
                          <a:spcPct val="0"/>
                        </a:spcAft>
                      </a:pPr>
                      <a:r>
                        <a:rPr lang="zh-CN" sz="2400" dirty="0">
                          <a:solidFill>
                            <a:srgbClr val="000000"/>
                          </a:solidFill>
                          <a:latin typeface="宋体" panose="02010600030101010101" pitchFamily="2" charset="-122"/>
                          <a:ea typeface="宋体" panose="02010600030101010101" pitchFamily="2" charset="-122"/>
                        </a:rPr>
                        <a:t>肽链</a:t>
                      </a:r>
                      <a:endParaRPr lang="zh-CN" sz="2400" dirty="0">
                        <a:solidFill>
                          <a:srgbClr val="000000"/>
                        </a:solidFill>
                        <a:latin typeface="宋体" panose="02010600030101010101" pitchFamily="2" charset="-122"/>
                        <a:ea typeface="宋体" panose="02010600030101010101" pitchFamily="2" charset="-122"/>
                      </a:endParaRPr>
                    </a:p>
                  </a:txBody>
                  <a:tcPr marL="90170" marR="90170" marT="46990" marB="46990" anchor="ctr" anchorCtr="1">
                    <a:lnL w="3175" cap="flat" cmpd="sng" algn="ctr">
                      <a:solidFill>
                        <a:srgbClr val="000000"/>
                      </a:solidFill>
                      <a:prstDash val="solid"/>
                      <a:roun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527050">
                <a:tc>
                  <a:txBody>
                    <a:bodyPr/>
                    <a:lstStyle/>
                    <a:p>
                      <a:pPr marL="204470" indent="0" algn="l" eaLnBrk="0" fontAlgn="base">
                        <a:spcBef>
                          <a:spcPts val="600"/>
                        </a:spcBef>
                        <a:spcAft>
                          <a:spcPct val="0"/>
                        </a:spcAft>
                      </a:pPr>
                      <a:r>
                        <a:rPr lang="zh-CN" sz="2400">
                          <a:solidFill>
                            <a:srgbClr val="000000"/>
                          </a:solidFill>
                          <a:latin typeface="微软雅黑" panose="020B0503020204020204" charset="-122"/>
                          <a:ea typeface="微软雅黑" panose="020B0503020204020204" charset="-122"/>
                        </a:rPr>
                        <a:t>碱基配对</a:t>
                      </a:r>
                      <a:endParaRPr lang="zh-CN" sz="2400">
                        <a:solidFill>
                          <a:srgbClr val="000000"/>
                        </a:solidFill>
                        <a:latin typeface="微软雅黑" panose="020B0503020204020204" charset="-122"/>
                        <a:ea typeface="微软雅黑" panose="020B0503020204020204" charset="-122"/>
                      </a:endParaRPr>
                    </a:p>
                  </a:txBody>
                  <a:tcPr marL="90170" marR="90170" marT="46990" marB="4699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solidFill>
                      <a:srgbClr val="D4EFFB"/>
                    </a:solidFill>
                  </a:tcPr>
                </a:tc>
                <a:tc>
                  <a:txBody>
                    <a:bodyPr/>
                    <a:lstStyle/>
                    <a:p>
                      <a:pPr marL="701675" indent="0" algn="l" eaLnBrk="0" fontAlgn="base">
                        <a:spcBef>
                          <a:spcPts val="500"/>
                        </a:spcBef>
                        <a:spcAft>
                          <a:spcPct val="0"/>
                        </a:spcAft>
                      </a:pP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A—T</a:t>
                      </a:r>
                      <a:r>
                        <a:rPr lang="zh-CN" sz="2400">
                          <a:solidFill>
                            <a:srgbClr val="000000"/>
                          </a:solidFill>
                          <a:latin typeface="Times New Roman" panose="02020603050405020304" charset="0"/>
                          <a:ea typeface="宋体" panose="02010600030101010101" pitchFamily="2" charset="-122"/>
                          <a:cs typeface="Times New Roman" panose="02020603050405020304" charset="0"/>
                        </a:rPr>
                        <a:t>、</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A—U</a:t>
                      </a:r>
                      <a:r>
                        <a:rPr lang="zh-CN" sz="2400">
                          <a:solidFill>
                            <a:srgbClr val="000000"/>
                          </a:solidFill>
                          <a:latin typeface="Times New Roman" panose="02020603050405020304" charset="0"/>
                          <a:ea typeface="宋体" panose="02010600030101010101" pitchFamily="2" charset="-122"/>
                          <a:cs typeface="Times New Roman" panose="02020603050405020304" charset="0"/>
                        </a:rPr>
                        <a:t>、</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C—G</a:t>
                      </a:r>
                      <a:endParaRPr lang="en-US" altLang="zh-CN" sz="2400">
                        <a:solidFill>
                          <a:srgbClr val="000000"/>
                        </a:solidFill>
                        <a:latin typeface="Times New Roman" panose="02020603050405020304" charset="0"/>
                        <a:ea typeface="宋体" panose="02010600030101010101" pitchFamily="2" charset="-122"/>
                        <a:cs typeface="Times New Roman" panose="02020603050405020304" charset="0"/>
                      </a:endParaRPr>
                    </a:p>
                  </a:txBody>
                  <a:tcPr marL="90170" marR="90170" marT="46990" marB="4699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905510" indent="0" algn="l" eaLnBrk="0" fontAlgn="base">
                        <a:spcBef>
                          <a:spcPts val="500"/>
                        </a:spcBef>
                        <a:spcAft>
                          <a:spcPct val="0"/>
                        </a:spcAft>
                      </a:pPr>
                      <a:r>
                        <a:rPr lang="en-US" altLang="zh-CN" sz="2400" dirty="0">
                          <a:solidFill>
                            <a:srgbClr val="000000"/>
                          </a:solidFill>
                          <a:latin typeface="Times New Roman" panose="02020603050405020304" charset="0"/>
                          <a:ea typeface="宋体" panose="02010600030101010101" pitchFamily="2" charset="-122"/>
                          <a:cs typeface="Times New Roman" panose="02020603050405020304" charset="0"/>
                        </a:rPr>
                        <a:t>A—U</a:t>
                      </a:r>
                      <a:r>
                        <a:rPr lang="zh-CN" sz="2400" dirty="0">
                          <a:solidFill>
                            <a:srgbClr val="000000"/>
                          </a:solidFill>
                          <a:latin typeface="Times New Roman" panose="02020603050405020304" charset="0"/>
                          <a:ea typeface="宋体" panose="02010600030101010101" pitchFamily="2" charset="-122"/>
                          <a:cs typeface="Times New Roman" panose="02020603050405020304" charset="0"/>
                        </a:rPr>
                        <a:t>、</a:t>
                      </a:r>
                      <a:r>
                        <a:rPr lang="en-US" altLang="zh-CN" sz="2400" dirty="0">
                          <a:solidFill>
                            <a:srgbClr val="000000"/>
                          </a:solidFill>
                          <a:latin typeface="Times New Roman" panose="02020603050405020304" charset="0"/>
                          <a:ea typeface="宋体" panose="02010600030101010101" pitchFamily="2" charset="-122"/>
                          <a:cs typeface="Times New Roman" panose="02020603050405020304" charset="0"/>
                        </a:rPr>
                        <a:t>C—G</a:t>
                      </a:r>
                      <a:endParaRPr lang="en-US" altLang="zh-CN" sz="2400" dirty="0">
                        <a:solidFill>
                          <a:srgbClr val="000000"/>
                        </a:solidFill>
                        <a:latin typeface="Times New Roman" panose="02020603050405020304" charset="0"/>
                        <a:ea typeface="宋体" panose="02010600030101010101" pitchFamily="2" charset="-122"/>
                        <a:cs typeface="Times New Roman" panose="02020603050405020304" charset="0"/>
                      </a:endParaRPr>
                    </a:p>
                  </a:txBody>
                  <a:tcPr marL="90170" marR="90170" marT="46990" marB="4699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576580" y="631190"/>
            <a:ext cx="10958830" cy="696595"/>
          </a:xfrm>
          <a:prstGeom prst="rect">
            <a:avLst/>
          </a:prstGeom>
          <a:noFill/>
        </p:spPr>
        <p:txBody>
          <a:bodyPr wrap="square" rtlCol="0">
            <a:noAutofit/>
          </a:bodyPr>
          <a:lstStyle/>
          <a:p>
            <a:r>
              <a:rPr lang="en-US" altLang="zh-CN" sz="3600" b="1" dirty="0">
                <a:solidFill>
                  <a:srgbClr val="E81818"/>
                </a:solidFill>
                <a:latin typeface="黑体" panose="02010609060101010101" charset="-122"/>
                <a:ea typeface="黑体" panose="02010609060101010101" charset="-122"/>
                <a:cs typeface="黑体" panose="02010609060101010101" charset="-122"/>
              </a:rPr>
              <a:t>    </a:t>
            </a:r>
            <a:r>
              <a:rPr lang="zh-CN" altLang="en-US" sz="3600" b="1" dirty="0">
                <a:solidFill>
                  <a:srgbClr val="E81818"/>
                </a:solidFill>
                <a:latin typeface="黑体" panose="02010609060101010101" charset="-122"/>
                <a:ea typeface="黑体" panose="02010609060101010101" charset="-122"/>
                <a:cs typeface="黑体" panose="02010609060101010101" charset="-122"/>
              </a:rPr>
              <a:t>四、中心法则</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76580" y="1330960"/>
            <a:ext cx="10958195" cy="786130"/>
          </a:xfrm>
          <a:prstGeom prst="rect">
            <a:avLst/>
          </a:prstGeom>
          <a:noFill/>
        </p:spPr>
        <p:txBody>
          <a:bodyPr wrap="square" rtlCol="0">
            <a:noAutofit/>
          </a:bodyPr>
          <a:lstStyle/>
          <a:p>
            <a:pPr lvl="0"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（一）中心法则图解</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193415" y="1981200"/>
            <a:ext cx="5805805" cy="2894965"/>
          </a:xfrm>
          <a:prstGeom prst="rect">
            <a:avLst/>
          </a:prstGeom>
        </p:spPr>
      </p:pic>
    </p:spTree>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510540" y="753110"/>
            <a:ext cx="11170920" cy="5337810"/>
          </a:xfrm>
          <a:prstGeom prst="rect">
            <a:avLst/>
          </a:prstGeom>
          <a:noFill/>
        </p:spPr>
        <p:txBody>
          <a:bodyPr wrap="square" rtlCol="0">
            <a:noAutofit/>
          </a:bodyPr>
          <a:lstStyle/>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（二）中心法则的含义</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遗传信息可以从</a:t>
            </a:r>
            <a:r>
              <a:rPr lang="en-US" altLang="zh-CN" sz="2800" dirty="0">
                <a:latin typeface="Times New Roman" panose="02020603050405020304" charset="0"/>
                <a:ea typeface="宋体" panose="02010600030101010101" pitchFamily="2" charset="-122"/>
                <a:cs typeface="Times New Roman" panose="02020603050405020304" charset="0"/>
              </a:rPr>
              <a:t>DNA</a:t>
            </a:r>
            <a:r>
              <a:rPr lang="zh-CN" altLang="en-US" sz="2800" dirty="0">
                <a:latin typeface="宋体" panose="02010600030101010101" pitchFamily="2" charset="-122"/>
                <a:ea typeface="宋体" panose="02010600030101010101" pitchFamily="2" charset="-122"/>
                <a:cs typeface="宋体" panose="02010600030101010101" pitchFamily="2" charset="-122"/>
              </a:rPr>
              <a:t>流向</a:t>
            </a:r>
            <a:r>
              <a:rPr lang="en-US" altLang="zh-CN" sz="2800" dirty="0">
                <a:latin typeface="Times New Roman" panose="02020603050405020304" charset="0"/>
                <a:ea typeface="宋体" panose="02010600030101010101" pitchFamily="2" charset="-122"/>
                <a:cs typeface="Times New Roman" panose="02020603050405020304" charset="0"/>
                <a:sym typeface="+mn-ea"/>
              </a:rPr>
              <a:t>DNA</a:t>
            </a:r>
            <a:r>
              <a:rPr lang="zh-CN" altLang="en-US" sz="2800" dirty="0">
                <a:latin typeface="Times New Roman" panose="02020603050405020304" charset="0"/>
                <a:ea typeface="宋体" panose="02010600030101010101" pitchFamily="2" charset="-122"/>
                <a:cs typeface="Times New Roman" panose="02020603050405020304" charset="0"/>
                <a:sym typeface="+mn-ea"/>
              </a:rPr>
              <a:t>，</a:t>
            </a:r>
            <a:r>
              <a:rPr lang="zh-CN" altLang="en-US" sz="2800" dirty="0">
                <a:latin typeface="宋体" panose="02010600030101010101" pitchFamily="2" charset="-122"/>
                <a:ea typeface="宋体" panose="02010600030101010101" pitchFamily="2" charset="-122"/>
                <a:cs typeface="宋体" panose="02010600030101010101" pitchFamily="2" charset="-122"/>
              </a:rPr>
              <a:t>即</a:t>
            </a:r>
            <a:r>
              <a:rPr lang="en-US" altLang="zh-CN" sz="2800" dirty="0">
                <a:latin typeface="Times New Roman" panose="02020603050405020304" charset="0"/>
                <a:ea typeface="宋体" panose="02010600030101010101" pitchFamily="2" charset="-122"/>
                <a:cs typeface="Times New Roman" panose="02020603050405020304" charset="0"/>
                <a:sym typeface="+mn-ea"/>
              </a:rPr>
              <a:t>DNA</a:t>
            </a:r>
            <a:r>
              <a:rPr lang="zh-CN" altLang="en-US" sz="2800" dirty="0">
                <a:latin typeface="宋体" panose="02010600030101010101" pitchFamily="2" charset="-122"/>
                <a:ea typeface="宋体" panose="02010600030101010101" pitchFamily="2" charset="-122"/>
                <a:cs typeface="宋体" panose="02010600030101010101" pitchFamily="2" charset="-122"/>
              </a:rPr>
              <a:t>的复制；也可以从</a:t>
            </a:r>
            <a:r>
              <a:rPr lang="en-US" altLang="zh-CN" sz="2800" dirty="0">
                <a:latin typeface="Times New Roman" panose="02020603050405020304" charset="0"/>
                <a:ea typeface="宋体" panose="02010600030101010101" pitchFamily="2" charset="-122"/>
                <a:cs typeface="Times New Roman" panose="02020603050405020304" charset="0"/>
                <a:sym typeface="+mn-ea"/>
              </a:rPr>
              <a:t>DNA</a:t>
            </a:r>
            <a:r>
              <a:rPr lang="zh-CN" altLang="en-US" sz="2800" dirty="0">
                <a:latin typeface="宋体" panose="02010600030101010101" pitchFamily="2" charset="-122"/>
                <a:ea typeface="宋体" panose="02010600030101010101" pitchFamily="2" charset="-122"/>
                <a:cs typeface="宋体" panose="02010600030101010101" pitchFamily="2" charset="-122"/>
              </a:rPr>
              <a:t>流向</a:t>
            </a:r>
            <a:r>
              <a:rPr lang="en-US" altLang="zh-CN" sz="2800" dirty="0">
                <a:latin typeface="Times New Roman" panose="02020603050405020304" charset="0"/>
                <a:ea typeface="宋体" panose="02010600030101010101" pitchFamily="2" charset="-122"/>
                <a:cs typeface="Times New Roman" panose="02020603050405020304" charset="0"/>
                <a:sym typeface="+mn-ea"/>
              </a:rPr>
              <a:t>RNA</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进而流向蛋白质，即遗传信息的转录和翻译；少数生物（如一些</a:t>
            </a:r>
            <a:r>
              <a:rPr lang="en-US" altLang="zh-CN" sz="2800" dirty="0">
                <a:latin typeface="Times New Roman" panose="02020603050405020304" charset="0"/>
                <a:ea typeface="宋体" panose="02010600030101010101" pitchFamily="2" charset="-122"/>
                <a:cs typeface="Times New Roman" panose="02020603050405020304" charset="0"/>
                <a:sym typeface="+mn-ea"/>
              </a:rPr>
              <a:t>RNA</a:t>
            </a:r>
            <a:r>
              <a:rPr lang="zh-CN" altLang="en-US" sz="2800" dirty="0">
                <a:latin typeface="宋体" panose="02010600030101010101" pitchFamily="2" charset="-122"/>
                <a:ea typeface="宋体" panose="02010600030101010101" pitchFamily="2" charset="-122"/>
                <a:cs typeface="宋体" panose="02010600030101010101" pitchFamily="2" charset="-122"/>
              </a:rPr>
              <a:t>病毒）的遗传信息可以从</a:t>
            </a:r>
            <a:r>
              <a:rPr lang="en-US" altLang="zh-CN" sz="2800" dirty="0">
                <a:latin typeface="Times New Roman" panose="02020603050405020304" charset="0"/>
                <a:ea typeface="宋体" panose="02010600030101010101" pitchFamily="2" charset="-122"/>
                <a:cs typeface="Times New Roman" panose="02020603050405020304" charset="0"/>
                <a:sym typeface="+mn-ea"/>
              </a:rPr>
              <a:t>RNA</a:t>
            </a:r>
            <a:r>
              <a:rPr lang="zh-CN" altLang="en-US" sz="2800" dirty="0">
                <a:latin typeface="宋体" panose="02010600030101010101" pitchFamily="2" charset="-122"/>
                <a:ea typeface="宋体" panose="02010600030101010101" pitchFamily="2" charset="-122"/>
                <a:cs typeface="宋体" panose="02010600030101010101" pitchFamily="2" charset="-122"/>
              </a:rPr>
              <a:t>流向</a:t>
            </a:r>
            <a:r>
              <a:rPr lang="en-US" altLang="zh-CN" sz="2800" dirty="0">
                <a:latin typeface="Times New Roman" panose="02020603050405020304" charset="0"/>
                <a:ea typeface="宋体" panose="02010600030101010101" pitchFamily="2" charset="-122"/>
                <a:cs typeface="Times New Roman" panose="02020603050405020304" charset="0"/>
                <a:sym typeface="+mn-ea"/>
              </a:rPr>
              <a:t>RNA</a:t>
            </a:r>
            <a:r>
              <a:rPr lang="zh-CN" altLang="en-US" sz="2800" dirty="0">
                <a:latin typeface="宋体" panose="02010600030101010101" pitchFamily="2" charset="-122"/>
                <a:ea typeface="宋体" panose="02010600030101010101" pitchFamily="2" charset="-122"/>
                <a:cs typeface="宋体" panose="02010600030101010101" pitchFamily="2" charset="-122"/>
              </a:rPr>
              <a:t>以及从</a:t>
            </a:r>
            <a:r>
              <a:rPr lang="en-US" altLang="zh-CN" sz="2800" dirty="0">
                <a:latin typeface="Times New Roman" panose="02020603050405020304" charset="0"/>
                <a:ea typeface="宋体" panose="02010600030101010101" pitchFamily="2" charset="-122"/>
                <a:cs typeface="Times New Roman" panose="02020603050405020304" charset="0"/>
                <a:sym typeface="+mn-ea"/>
              </a:rPr>
              <a:t>RNA</a:t>
            </a:r>
            <a:r>
              <a:rPr lang="zh-CN" altLang="en-US" sz="2800" dirty="0">
                <a:latin typeface="宋体" panose="02010600030101010101" pitchFamily="2" charset="-122"/>
                <a:ea typeface="宋体" panose="02010600030101010101" pitchFamily="2" charset="-122"/>
                <a:cs typeface="宋体" panose="02010600030101010101" pitchFamily="2" charset="-122"/>
              </a:rPr>
              <a:t>流向</a:t>
            </a:r>
            <a:r>
              <a:rPr lang="en-US" altLang="zh-CN" sz="2800" dirty="0">
                <a:latin typeface="Times New Roman" panose="02020603050405020304" charset="0"/>
                <a:ea typeface="宋体" panose="02010600030101010101" pitchFamily="2" charset="-122"/>
                <a:cs typeface="Times New Roman" panose="02020603050405020304" charset="0"/>
                <a:sym typeface="+mn-ea"/>
              </a:rPr>
              <a:t>DNA</a:t>
            </a:r>
            <a:r>
              <a:rPr lang="zh-CN" altLang="en-US" sz="2800" dirty="0">
                <a:latin typeface="宋体" panose="02010600030101010101" pitchFamily="2" charset="-122"/>
                <a:ea typeface="宋体" panose="02010600030101010101" pitchFamily="2" charset="-122"/>
                <a:cs typeface="宋体" panose="02010600030101010101" pitchFamily="2" charset="-122"/>
              </a:rPr>
              <a:t>。</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（三）在遗传信息的流动过程中，</a:t>
            </a:r>
            <a:r>
              <a:rPr lang="en-US" altLang="zh-CN" sz="2800" dirty="0">
                <a:latin typeface="Times New Roman" panose="02020603050405020304" charset="0"/>
                <a:ea typeface="宋体" panose="02010600030101010101" pitchFamily="2" charset="-122"/>
                <a:cs typeface="Times New Roman" panose="02020603050405020304" charset="0"/>
              </a:rPr>
              <a:t>DNA</a:t>
            </a:r>
            <a:r>
              <a:rPr lang="zh-CN" altLang="en-US" sz="2800" dirty="0">
                <a:latin typeface="Times New Roman" panose="02020603050405020304" charset="0"/>
                <a:ea typeface="宋体" panose="02010600030101010101" pitchFamily="2" charset="-122"/>
                <a:cs typeface="Times New Roman" panose="02020603050405020304" charset="0"/>
              </a:rPr>
              <a:t>、</a:t>
            </a:r>
            <a:r>
              <a:rPr lang="en-US" altLang="zh-CN" sz="2800" dirty="0">
                <a:latin typeface="Times New Roman" panose="02020603050405020304" charset="0"/>
                <a:ea typeface="宋体" panose="02010600030101010101" pitchFamily="2" charset="-122"/>
                <a:cs typeface="Times New Roman" panose="02020603050405020304" charset="0"/>
              </a:rPr>
              <a:t>RNA</a:t>
            </a:r>
            <a:r>
              <a:rPr lang="zh-CN" altLang="en-US" sz="2800" dirty="0">
                <a:latin typeface="宋体" panose="02010600030101010101" pitchFamily="2" charset="-122"/>
                <a:ea typeface="宋体" panose="02010600030101010101" pitchFamily="2" charset="-122"/>
                <a:cs typeface="宋体" panose="02010600030101010101" pitchFamily="2" charset="-122"/>
              </a:rPr>
              <a:t>是信息的载体；蛋白质是信息的表达产物；</a:t>
            </a:r>
            <a:r>
              <a:rPr lang="en-US" altLang="zh-CN" sz="2800" dirty="0">
                <a:latin typeface="Times New Roman" panose="02020603050405020304" charset="0"/>
                <a:ea typeface="宋体" panose="02010600030101010101" pitchFamily="2" charset="-122"/>
                <a:cs typeface="Times New Roman" panose="02020603050405020304" charset="0"/>
              </a:rPr>
              <a:t>ATP</a:t>
            </a:r>
            <a:r>
              <a:rPr lang="zh-CN" altLang="en-US" sz="2800" dirty="0">
                <a:latin typeface="宋体" panose="02010600030101010101" pitchFamily="2" charset="-122"/>
                <a:ea typeface="宋体" panose="02010600030101010101" pitchFamily="2" charset="-122"/>
                <a:cs typeface="宋体" panose="02010600030101010101" pitchFamily="2" charset="-122"/>
              </a:rPr>
              <a:t>为信息的流动提供能量；生命是物质、能量和信息的统一体。</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04875" y="529590"/>
            <a:ext cx="7034530"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3.1.5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基因表达与性状的关系</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247255" y="7226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74445" y="1767840"/>
            <a:ext cx="597217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一、基因表达与性状的关系</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10540" y="2952115"/>
            <a:ext cx="11170920" cy="303657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（一）基因通过酶的合成来控制代谢过程，进而控制生物体的性状</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实例：豌豆圆粒皱粒、人的白化症状。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（二）基因通过控制蛋白质的结构直接控制生物体的性状。实例：镰刀型贫血症、囊性纤维病。</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932180" y="449580"/>
            <a:ext cx="707453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a:t>
            </a:r>
            <a:r>
              <a:rPr lang="zh-CN" sz="3600" b="1" dirty="0">
                <a:solidFill>
                  <a:srgbClr val="E81818"/>
                </a:solidFill>
                <a:latin typeface="黑体" panose="02010609060101010101" charset="-122"/>
                <a:ea typeface="黑体" panose="02010609060101010101" charset="-122"/>
                <a:cs typeface="黑体" panose="02010609060101010101" charset="-122"/>
              </a:rPr>
              <a:t>、</a:t>
            </a:r>
            <a:r>
              <a:rPr lang="zh-CN" altLang="en-US" sz="3600" b="1" dirty="0">
                <a:solidFill>
                  <a:srgbClr val="E81818"/>
                </a:solidFill>
                <a:latin typeface="黑体" panose="02010609060101010101" charset="-122"/>
                <a:ea typeface="黑体" panose="02010609060101010101" charset="-122"/>
                <a:cs typeface="黑体" panose="02010609060101010101" charset="-122"/>
              </a:rPr>
              <a:t>基因的选择性表达与细胞分化</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71450" y="1311910"/>
            <a:ext cx="9853295" cy="142049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（一）生物体多种性状的形成，是以细胞分化为基础的。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（二）细胞分化的本质是基因的选择性表达。</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rcRect t="6058"/>
          <a:stretch>
            <a:fillRect/>
          </a:stretch>
        </p:blipFill>
        <p:spPr>
          <a:xfrm>
            <a:off x="932180" y="2922905"/>
            <a:ext cx="10368280" cy="2613660"/>
          </a:xfrm>
          <a:prstGeom prst="rect">
            <a:avLst/>
          </a:prstGeom>
        </p:spPr>
      </p:pic>
      <p:sp>
        <p:nvSpPr>
          <p:cNvPr id="4" name="文本框 3"/>
          <p:cNvSpPr txBox="1"/>
          <p:nvPr/>
        </p:nvSpPr>
        <p:spPr>
          <a:xfrm>
            <a:off x="171450" y="5798185"/>
            <a:ext cx="9853295" cy="71374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（三）基因的选择性表达与基因的调控有关。</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285365"/>
            <a:ext cx="9265285" cy="2553335"/>
          </a:xfrm>
          <a:prstGeom prst="rect">
            <a:avLst/>
          </a:prstGeom>
          <a:noFill/>
        </p:spPr>
        <p:txBody>
          <a:bodyPr wrap="square" rtlCol="0">
            <a:spAutoFit/>
            <a:scene3d>
              <a:camera prst="orthographicFront"/>
              <a:lightRig rig="threePt" dir="t"/>
            </a:scene3d>
          </a:bodyPr>
          <a:lstStyle/>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74445" y="583565"/>
            <a:ext cx="317246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三</a:t>
            </a:r>
            <a:r>
              <a:rPr lang="zh-CN" sz="3600" b="1" dirty="0">
                <a:solidFill>
                  <a:srgbClr val="E81818"/>
                </a:solidFill>
                <a:latin typeface="黑体" panose="02010609060101010101" charset="-122"/>
                <a:ea typeface="黑体" panose="02010609060101010101" charset="-122"/>
                <a:cs typeface="黑体" panose="02010609060101010101" charset="-122"/>
              </a:rPr>
              <a:t>、</a:t>
            </a:r>
            <a:r>
              <a:rPr lang="zh-CN" altLang="en-US" sz="3600" b="1" dirty="0">
                <a:solidFill>
                  <a:srgbClr val="E81818"/>
                </a:solidFill>
                <a:latin typeface="黑体" panose="02010609060101010101" charset="-122"/>
                <a:ea typeface="黑体" panose="02010609060101010101" charset="-122"/>
                <a:cs typeface="黑体" panose="02010609060101010101" charset="-122"/>
              </a:rPr>
              <a:t>表观遗传</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602615" y="1398270"/>
            <a:ext cx="11170920" cy="410908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（一）表观遗传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生物体的碱基序列保持不变，但基因表达和表型发生可遗传变化的现象。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（二）表观遗传的实例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如</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甲基化和构成染色体组蛋白的甲基化、乙酰化等修饰会影响基因的表达，且可遗传给后代。</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84605" y="583565"/>
            <a:ext cx="1037907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四</a:t>
            </a:r>
            <a:r>
              <a:rPr lang="zh-CN" sz="3600" b="1" dirty="0">
                <a:solidFill>
                  <a:srgbClr val="E81818"/>
                </a:solidFill>
                <a:latin typeface="黑体" panose="02010609060101010101" charset="-122"/>
                <a:ea typeface="黑体" panose="02010609060101010101" charset="-122"/>
                <a:cs typeface="黑体" panose="02010609060101010101" charset="-122"/>
              </a:rPr>
              <a:t>、</a:t>
            </a:r>
            <a:r>
              <a:rPr lang="zh-CN" altLang="en-US" sz="3600" b="1" dirty="0">
                <a:solidFill>
                  <a:srgbClr val="E81818"/>
                </a:solidFill>
                <a:latin typeface="黑体" panose="02010609060101010101" charset="-122"/>
                <a:ea typeface="黑体" panose="02010609060101010101" charset="-122"/>
                <a:cs typeface="黑体" panose="02010609060101010101" charset="-122"/>
              </a:rPr>
              <a:t>基因与性状的关系</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92760" y="1593215"/>
            <a:ext cx="11170920" cy="457009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（一）大多数情况下，基因与性状的关系并不是简单的一一对应关系</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一个性状可以受到多个基因的影响。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（二）生物体的性状也不完全由基因决定，环境对性状也有重要影响。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（三）基因与基因、基因与基因产物、基因与环境之间存在着复杂的相互作用，这种相互作用形成了一个错综复杂的网络，精细地调控生物的性状。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1734820" y="2503170"/>
            <a:ext cx="8522970" cy="853440"/>
          </a:xfrm>
          <a:prstGeom prst="rect">
            <a:avLst/>
          </a:prstGeom>
          <a:noFill/>
        </p:spPr>
        <p:txBody>
          <a:bodyPr wrap="square" rtlCol="0">
            <a:noAutofit/>
          </a:bodyPr>
          <a:lstStyle/>
          <a:p>
            <a:pPr algn="ctr"/>
            <a:r>
              <a:rPr lang="en-US" altLang="zh-CN"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3.2  </a:t>
            </a:r>
            <a:r>
              <a:rPr lang="zh-CN" altLang="en-US"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遗传的细胞基础及基本规律</a:t>
            </a:r>
            <a:endParaRPr lang="zh-CN" altLang="en-US"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04875" y="529590"/>
            <a:ext cx="7034530"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3.2.1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减数分裂和受精作用</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777990" y="74485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74445" y="1767840"/>
            <a:ext cx="311277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一、减数分裂</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92760" y="2665730"/>
            <a:ext cx="11170920" cy="343852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（一）减数分裂的定义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有性生殖的生物在产生成熟生殖细胞时进行的染色体数目减半的细胞分裂。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（二）减数分裂的特点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染色体复制一次，细胞连续分裂两次，最后形成</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个细胞。</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461645" y="316865"/>
            <a:ext cx="11403330" cy="6283325"/>
          </a:xfrm>
          <a:prstGeom prst="rect">
            <a:avLst/>
          </a:prstGeom>
          <a:noFill/>
        </p:spPr>
        <p:txBody>
          <a:bodyPr wrap="square" rtlCol="0">
            <a:noAutofit/>
          </a:bodyPr>
          <a:lstStyle/>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（三）概念辨析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染色体和染色单体：细胞分裂间期，染色体经过复制形成由一个着丝点连着的两条姐妹染色单体。此时染色体数目要根据着丝点判断。</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同源染色体：配对的两条染色体，形状和大小一般相同，一条来自父方，一条来自母方。</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联会：减数分裂过程中，同源染色体两两配对的现象。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四分体：联会后的每对同源染色体含有</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条染色单体，叫做四分体。</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交叉互换：指四分体时期，非姐妹染色单体发生缠绕，并交换部分片段的现象。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6.</a:t>
            </a:r>
            <a:r>
              <a:rPr lang="zh-CN" altLang="en-US" sz="2800">
                <a:latin typeface="宋体" panose="02010600030101010101" pitchFamily="2" charset="-122"/>
                <a:ea typeface="宋体" panose="02010600030101010101" pitchFamily="2" charset="-122"/>
                <a:cs typeface="宋体" panose="02010600030101010101" pitchFamily="2" charset="-122"/>
              </a:rPr>
              <a:t>数量关系：</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对配对的同源染色体</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个四分体</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条染色体</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条染色单体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含有</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个</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分子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341755" y="586740"/>
            <a:ext cx="433324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二、精子的形成过程</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pic>
        <p:nvPicPr>
          <p:cNvPr id="5" name="图片 4"/>
          <p:cNvPicPr>
            <a:picLocks noChangeAspect="1"/>
          </p:cNvPicPr>
          <p:nvPr/>
        </p:nvPicPr>
        <p:blipFill>
          <a:blip r:embed="rId1"/>
          <a:srcRect b="42982"/>
          <a:stretch>
            <a:fillRect/>
          </a:stretch>
        </p:blipFill>
        <p:spPr>
          <a:xfrm>
            <a:off x="541020" y="1845945"/>
            <a:ext cx="11122660" cy="3902710"/>
          </a:xfrm>
          <a:prstGeom prst="rect">
            <a:avLst/>
          </a:prstGeom>
        </p:spPr>
      </p:pic>
    </p:spTree>
  </p:cSld>
  <p:clrMapOvr>
    <a:masterClrMapping/>
  </p:clrMapOvr>
  <p:transition spd="med">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pic>
        <p:nvPicPr>
          <p:cNvPr id="2" name="图片 1"/>
          <p:cNvPicPr>
            <a:picLocks noChangeAspect="1"/>
          </p:cNvPicPr>
          <p:nvPr/>
        </p:nvPicPr>
        <p:blipFill>
          <a:blip r:embed="rId1"/>
          <a:stretch>
            <a:fillRect/>
          </a:stretch>
        </p:blipFill>
        <p:spPr>
          <a:xfrm>
            <a:off x="467995" y="2388870"/>
            <a:ext cx="11256645" cy="3083560"/>
          </a:xfrm>
          <a:prstGeom prst="rect">
            <a:avLst/>
          </a:prstGeom>
        </p:spPr>
      </p:pic>
      <p:pic>
        <p:nvPicPr>
          <p:cNvPr id="3" name="图片 2"/>
          <p:cNvPicPr>
            <a:picLocks noChangeAspect="1"/>
          </p:cNvPicPr>
          <p:nvPr/>
        </p:nvPicPr>
        <p:blipFill>
          <a:blip r:embed="rId2"/>
          <a:stretch>
            <a:fillRect/>
          </a:stretch>
        </p:blipFill>
        <p:spPr>
          <a:xfrm>
            <a:off x="469265" y="1860550"/>
            <a:ext cx="11255375" cy="629285"/>
          </a:xfrm>
          <a:prstGeom prst="rect">
            <a:avLst/>
          </a:prstGeom>
        </p:spPr>
      </p:pic>
    </p:spTree>
  </p:cSld>
  <p:clrMapOvr>
    <a:masterClrMapping/>
  </p:clrMapOvr>
  <p:transition spd="med">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715010" y="753110"/>
            <a:ext cx="1052258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三、卵细胞的形成过程与精子的形成过程的比较</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rcRect t="1718"/>
          <a:stretch>
            <a:fillRect/>
          </a:stretch>
        </p:blipFill>
        <p:spPr>
          <a:xfrm>
            <a:off x="255270" y="1814830"/>
            <a:ext cx="11681460" cy="2994660"/>
          </a:xfrm>
          <a:prstGeom prst="rect">
            <a:avLst/>
          </a:prstGeom>
        </p:spPr>
      </p:pic>
    </p:spTree>
  </p:cSld>
  <p:clrMapOvr>
    <a:masterClrMapping/>
  </p:clrMapOvr>
  <p:transition spd="med">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102360" y="417830"/>
            <a:ext cx="837120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四、减数分裂和有丝分裂主要异同点</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1"/>
          <a:stretch>
            <a:fillRect/>
          </a:stretch>
        </p:blipFill>
        <p:spPr>
          <a:xfrm>
            <a:off x="335280" y="1296670"/>
            <a:ext cx="11529695" cy="4998085"/>
          </a:xfrm>
          <a:prstGeom prst="rect">
            <a:avLst/>
          </a:prstGeom>
        </p:spPr>
      </p:pic>
    </p:spTree>
  </p:cSld>
  <p:clrMapOvr>
    <a:masterClrMapping/>
  </p:clrMapOvr>
  <p:transition spd="med">
    <p:pull/>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74445" y="753110"/>
            <a:ext cx="317246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五、受精作用</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82930" y="1708785"/>
            <a:ext cx="11170920" cy="229933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卵细胞和精子相互识别、融合成为受精卵的过程。受精卵中染色体数目恢复到体细胞中的数目，保证了物种染色体数目的稳定，其中有一半的染色体来自精子（父方），另一半来自卵细胞（母方）。</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39545" y="1000760"/>
            <a:ext cx="9265285" cy="1198880"/>
          </a:xfrm>
          <a:prstGeom prst="rect">
            <a:avLst/>
          </a:prstGeom>
          <a:noFill/>
        </p:spPr>
        <p:txBody>
          <a:bodyPr wrap="square" rtlCol="0">
            <a:spAutoFit/>
          </a:bodyPr>
          <a:lstStyle/>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必修</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2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遗传与进化</a:t>
            </a:r>
            <a:endPar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1370330" y="2797810"/>
            <a:ext cx="9864090" cy="1568450"/>
          </a:xfrm>
          <a:prstGeom prst="rect">
            <a:avLst/>
          </a:prstGeom>
          <a:noFill/>
        </p:spPr>
        <p:txBody>
          <a:bodyPr wrap="square" rtlCol="0">
            <a:spAutoFit/>
          </a:bodyPr>
          <a:lstStyle/>
          <a:p>
            <a:pPr algn="ct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3.</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遗传信息控制生物性状，并代代相传</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957070" y="4876800"/>
            <a:ext cx="8209915" cy="853440"/>
          </a:xfrm>
          <a:prstGeom prst="rect">
            <a:avLst/>
          </a:prstGeom>
          <a:noFill/>
        </p:spPr>
        <p:txBody>
          <a:bodyPr wrap="square" rtlCol="0">
            <a:noAutofit/>
          </a:bodyPr>
          <a:lstStyle/>
          <a:p>
            <a:pPr algn="ctr"/>
            <a:r>
              <a:rPr lang="en-US" altLang="zh-CN"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3.1  </a:t>
            </a:r>
            <a:r>
              <a:rPr lang="zh-CN" altLang="en-US"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遗传的分子基础</a:t>
            </a:r>
            <a:endParaRPr lang="zh-CN" altLang="en-US"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74445" y="551815"/>
            <a:ext cx="689610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六、减数分裂和受精作用的意义</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92760" y="1541780"/>
            <a:ext cx="11170920" cy="468757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（一）对进行有性生殖的生物，减数分裂和受精作用保证了它们前后代体细胞中染色体数目的恒定，从而保证了遗传的稳定和物种的稳定。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在减数分裂中发生了非同源染色体的自由组合和非姐妹染色单体的交叉互换，增加了配子的多样性。再加上受精时卵细胞和精子结合的随机性，使后代呈现多样性，有利于生物的进化，体现了有性生殖的优越性。</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04875" y="529590"/>
            <a:ext cx="7034530"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3.2.2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孟德尔豌豆杂交实验</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777990" y="74485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74445" y="1767840"/>
            <a:ext cx="7098029"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一、豌豆作为遗传实验材料的优点</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92760" y="2545080"/>
            <a:ext cx="11170920" cy="333819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（一）孟德尔选取豌豆作为杂交试验材料的原因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豌豆花是两性花，未开放时就完成自花传粉，避免了外来花粉的干扰，自然状态下一般是纯种。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豌豆植株具有易于区分的性状。</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豌豆花较大，易于人工操作。</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560070" y="1145540"/>
            <a:ext cx="11170920" cy="333819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（二）豌豆人工传粉的方法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去雄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除去未成熟花的全部雄蕊</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然后套上纸袋。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待去雄花的雌蕊成熟时，采集另一植株的花粉。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传粉</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将采集到的花粉涂（撒）在去雄的雌蕊的柱头上，然后套上纸袋。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74445" y="798195"/>
            <a:ext cx="548830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二、遗传学常用概念辨析</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10540" y="1731645"/>
            <a:ext cx="11170920" cy="365696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（一）相对性状：一种生物同一种性状的不同表现类型。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（二）性状分离：杂种后代中，同时出现显性性状和隐性性状的现象。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（三）纯合子：遗传因子组成相同的个体。</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（四）杂合子：遗传因子组成不同的个体。</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74445" y="207645"/>
            <a:ext cx="634492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三</a:t>
            </a:r>
            <a:r>
              <a:rPr lang="zh-CN" sz="3600" b="1" dirty="0">
                <a:solidFill>
                  <a:srgbClr val="E81818"/>
                </a:solidFill>
                <a:latin typeface="黑体" panose="02010609060101010101" charset="-122"/>
                <a:ea typeface="黑体" panose="02010609060101010101" charset="-122"/>
                <a:cs typeface="黑体" panose="02010609060101010101" charset="-122"/>
              </a:rPr>
              <a:t>、</a:t>
            </a:r>
            <a:r>
              <a:rPr lang="zh-CN" altLang="en-US" sz="3600" b="1" dirty="0">
                <a:solidFill>
                  <a:srgbClr val="E81818"/>
                </a:solidFill>
                <a:latin typeface="黑体" panose="02010609060101010101" charset="-122"/>
                <a:ea typeface="黑体" panose="02010609060101010101" charset="-122"/>
                <a:cs typeface="黑体" panose="02010609060101010101" charset="-122"/>
              </a:rPr>
              <a:t>一对相对性状的杂交实验</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10540" y="904240"/>
            <a:ext cx="11170920" cy="1941195"/>
          </a:xfrm>
          <a:prstGeom prst="rect">
            <a:avLst/>
          </a:prstGeom>
          <a:noFill/>
        </p:spPr>
        <p:txBody>
          <a:bodyPr wrap="square" rtlCol="0">
            <a:noAutofit/>
          </a:bodyPr>
          <a:lstStyle/>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（一）基本过程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纯合亲本杂交</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F</a:t>
            </a:r>
            <a:r>
              <a:rPr lang="en-US" altLang="zh-CN" sz="2800" baseline="-250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只出现一种性状</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F</a:t>
            </a:r>
            <a:r>
              <a:rPr lang="en-US" altLang="zh-CN" sz="2800" baseline="-250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自交</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观察、统计</a:t>
            </a:r>
            <a:r>
              <a:rPr lang="en-US" altLang="zh-CN" sz="2800">
                <a:latin typeface="宋体" panose="02010600030101010101" pitchFamily="2" charset="-122"/>
                <a:ea typeface="宋体" panose="02010600030101010101" pitchFamily="2" charset="-122"/>
                <a:cs typeface="宋体" panose="02010600030101010101" pitchFamily="2" charset="-122"/>
              </a:rPr>
              <a:t>F</a:t>
            </a:r>
            <a:r>
              <a:rPr lang="en-US" altLang="zh-CN" sz="2800" baseline="-25000">
                <a:latin typeface="宋体" panose="02010600030101010101" pitchFamily="2" charset="-122"/>
                <a:ea typeface="宋体" panose="02010600030101010101" pitchFamily="2" charset="-122"/>
                <a:cs typeface="宋体" panose="02010600030101010101" pitchFamily="2" charset="-122"/>
              </a:rPr>
              <a:t>2</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性状分离比接近</a:t>
            </a:r>
            <a:r>
              <a:rPr lang="en-US" altLang="zh-CN" sz="2800">
                <a:latin typeface="宋体" panose="02010600030101010101" pitchFamily="2" charset="-122"/>
                <a:ea typeface="宋体" panose="02010600030101010101" pitchFamily="2" charset="-122"/>
                <a:cs typeface="宋体" panose="02010600030101010101" pitchFamily="2" charset="-122"/>
              </a:rPr>
              <a:t>3:1</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1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（二）实验分析图解</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477895" y="2898140"/>
            <a:ext cx="6786880" cy="3653155"/>
          </a:xfrm>
          <a:prstGeom prst="rect">
            <a:avLst/>
          </a:prstGeom>
        </p:spPr>
      </p:pic>
    </p:spTree>
  </p:cSld>
  <p:clrMapOvr>
    <a:masterClrMapping/>
  </p:clrMapOvr>
  <p:transition spd="med">
    <p:pull/>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434975" y="225425"/>
            <a:ext cx="11228705" cy="640715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（三）对分离现象的解释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假说</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生物的性状是由遗传因子决定的。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在体细胞中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遗传因子是成对存在的。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生物体在形成生殖细胞配子时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成对的遗传因子彼此分离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分别进入不同的配子中。配子中只含有每对遗传因子中的一个。</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受精时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雌雄配子的结合是随机的。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（四）性状分离比的模拟实验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原理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用甲、乙两个小桶分别代表雌、雄生殖器官</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甲、乙小桶内的彩球分别代表雌、雄配子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用不同彩球的随机组合</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模拟生物在生殖过程中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雌、雄配子的随机结合。</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474980" y="225425"/>
            <a:ext cx="11188065" cy="6491605"/>
          </a:xfrm>
          <a:prstGeom prst="rect">
            <a:avLst/>
          </a:prstGeom>
          <a:noFill/>
        </p:spPr>
        <p:txBody>
          <a:bodyPr wrap="square" rtlCol="0">
            <a:noAutofit/>
          </a:bodyPr>
          <a:lstStyle/>
          <a:p>
            <a:pPr lvl="0"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（五）对分离现象的验证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验证方法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a:t>
            </a:r>
            <a:r>
              <a:rPr lang="en-US" altLang="zh-CN" sz="2800">
                <a:latin typeface="宋体" panose="02010600030101010101" pitchFamily="2" charset="-122"/>
                <a:ea typeface="宋体" panose="02010600030101010101" pitchFamily="2" charset="-122"/>
                <a:cs typeface="宋体" panose="02010600030101010101" pitchFamily="2" charset="-122"/>
              </a:rPr>
              <a:t>F</a:t>
            </a:r>
            <a:r>
              <a:rPr lang="en-US" altLang="zh-CN" sz="2800" baseline="-250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进行测交</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让</a:t>
            </a:r>
            <a:r>
              <a:rPr lang="en-US" altLang="zh-CN" sz="2800">
                <a:latin typeface="宋体" panose="02010600030101010101" pitchFamily="2" charset="-122"/>
                <a:ea typeface="宋体" panose="02010600030101010101" pitchFamily="2" charset="-122"/>
                <a:cs typeface="宋体" panose="02010600030101010101" pitchFamily="2" charset="-122"/>
              </a:rPr>
              <a:t>F</a:t>
            </a:r>
            <a:r>
              <a:rPr lang="en-US" altLang="zh-CN" sz="2800" baseline="-250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与隐性纯合子杂交</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观察、统计测交后代的表现型及比例。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一对相对性状测交实验的分析图解</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测交实验结果接近</a:t>
            </a:r>
            <a:r>
              <a:rPr lang="en-US" altLang="zh-CN" sz="2800">
                <a:latin typeface="宋体" panose="02010600030101010101" pitchFamily="2" charset="-122"/>
                <a:ea typeface="宋体" panose="02010600030101010101" pitchFamily="2" charset="-122"/>
                <a:cs typeface="宋体" panose="02010600030101010101" pitchFamily="2" charset="-122"/>
              </a:rPr>
              <a:t>1:1,</a:t>
            </a:r>
            <a:r>
              <a:rPr lang="zh-CN" altLang="en-US" sz="2800">
                <a:latin typeface="宋体" panose="02010600030101010101" pitchFamily="2" charset="-122"/>
                <a:ea typeface="宋体" panose="02010600030101010101" pitchFamily="2" charset="-122"/>
                <a:cs typeface="宋体" panose="02010600030101010101" pitchFamily="2" charset="-122"/>
              </a:rPr>
              <a:t>验证了孟德尔的假说。</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rcRect b="3760"/>
          <a:stretch>
            <a:fillRect/>
          </a:stretch>
        </p:blipFill>
        <p:spPr>
          <a:xfrm>
            <a:off x="2185035" y="2145665"/>
            <a:ext cx="3810635" cy="3976370"/>
          </a:xfrm>
          <a:prstGeom prst="rect">
            <a:avLst/>
          </a:prstGeom>
        </p:spPr>
      </p:pic>
    </p:spTree>
  </p:cSld>
  <p:clrMapOvr>
    <a:masterClrMapping/>
  </p:clrMapOvr>
  <p:transition spd="med">
    <p:pull/>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74445" y="207645"/>
            <a:ext cx="634492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四、两对相对性状的杂交实验</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10540" y="904240"/>
            <a:ext cx="11170920" cy="1941195"/>
          </a:xfrm>
          <a:prstGeom prst="rect">
            <a:avLst/>
          </a:prstGeom>
          <a:noFill/>
        </p:spPr>
        <p:txBody>
          <a:bodyPr wrap="square" rtlCol="0">
            <a:noAutofit/>
          </a:bodyPr>
          <a:lstStyle/>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（一）基本过程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纯合亲本杂交</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F</a:t>
            </a:r>
            <a:r>
              <a:rPr lang="en-US" altLang="zh-CN" sz="2800" baseline="-250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只出现一种性状</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F</a:t>
            </a:r>
            <a:r>
              <a:rPr lang="en-US" altLang="zh-CN" sz="2800" baseline="-250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自交</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观察、统计</a:t>
            </a:r>
            <a:r>
              <a:rPr lang="en-US" altLang="zh-CN" sz="2800">
                <a:latin typeface="宋体" panose="02010600030101010101" pitchFamily="2" charset="-122"/>
                <a:ea typeface="宋体" panose="02010600030101010101" pitchFamily="2" charset="-122"/>
                <a:cs typeface="宋体" panose="02010600030101010101" pitchFamily="2" charset="-122"/>
              </a:rPr>
              <a:t>F</a:t>
            </a:r>
            <a:r>
              <a:rPr lang="en-US" altLang="zh-CN" sz="2800" baseline="-25000">
                <a:latin typeface="宋体" panose="02010600030101010101" pitchFamily="2" charset="-122"/>
                <a:ea typeface="宋体" panose="02010600030101010101" pitchFamily="2" charset="-122"/>
                <a:cs typeface="宋体" panose="02010600030101010101" pitchFamily="2" charset="-122"/>
              </a:rPr>
              <a:t>2</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性状分离比接近</a:t>
            </a:r>
            <a:r>
              <a:rPr lang="en-US" altLang="zh-CN" sz="2800">
                <a:latin typeface="宋体" panose="02010600030101010101" pitchFamily="2" charset="-122"/>
                <a:ea typeface="宋体" panose="02010600030101010101" pitchFamily="2" charset="-122"/>
                <a:cs typeface="宋体" panose="02010600030101010101" pitchFamily="2" charset="-122"/>
              </a:rPr>
              <a:t>9:3:3:1</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（二）实验分析图解</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065655" y="2996565"/>
            <a:ext cx="8060690" cy="3647440"/>
          </a:xfrm>
          <a:prstGeom prst="rect">
            <a:avLst/>
          </a:prstGeom>
        </p:spPr>
      </p:pic>
    </p:spTree>
  </p:cSld>
  <p:clrMapOvr>
    <a:masterClrMapping/>
  </p:clrMapOvr>
  <p:transition spd="med">
    <p:pull/>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pic>
        <p:nvPicPr>
          <p:cNvPr id="2" name="图片 1"/>
          <p:cNvPicPr>
            <a:picLocks noChangeAspect="1"/>
          </p:cNvPicPr>
          <p:nvPr/>
        </p:nvPicPr>
        <p:blipFill>
          <a:blip r:embed="rId1"/>
          <a:srcRect t="3006"/>
          <a:stretch>
            <a:fillRect/>
          </a:stretch>
        </p:blipFill>
        <p:spPr>
          <a:xfrm>
            <a:off x="2714625" y="307975"/>
            <a:ext cx="6762115" cy="6242050"/>
          </a:xfrm>
          <a:prstGeom prst="rect">
            <a:avLst/>
          </a:prstGeom>
        </p:spPr>
      </p:pic>
    </p:spTree>
  </p:cSld>
  <p:clrMapOvr>
    <a:masterClrMapping/>
  </p:clrMapOvr>
  <p:transition spd="med">
    <p:pull/>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556260" y="225425"/>
            <a:ext cx="11079480" cy="642493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（三）对自由组合现象的解释</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1.F1</a:t>
            </a:r>
            <a:r>
              <a:rPr lang="zh-CN" altLang="en-US" sz="2800">
                <a:latin typeface="宋体" panose="02010600030101010101" pitchFamily="2" charset="-122"/>
                <a:ea typeface="宋体" panose="02010600030101010101" pitchFamily="2" charset="-122"/>
                <a:cs typeface="宋体" panose="02010600030101010101" pitchFamily="2" charset="-122"/>
              </a:rPr>
              <a:t>在产生配子时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每对遗传因子彼此分离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不同对的遗传因子可以自由组合。这样</a:t>
            </a:r>
            <a:r>
              <a:rPr lang="en-US" altLang="zh-CN" sz="2800">
                <a:latin typeface="宋体" panose="02010600030101010101" pitchFamily="2" charset="-122"/>
                <a:ea typeface="宋体" panose="02010600030101010101" pitchFamily="2" charset="-122"/>
                <a:cs typeface="宋体" panose="02010600030101010101" pitchFamily="2" charset="-122"/>
              </a:rPr>
              <a:t>F</a:t>
            </a:r>
            <a:r>
              <a:rPr lang="en-US" altLang="zh-CN" sz="2800" baseline="-250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产生的雌配子和雄配子各有</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它们之间的数量比为</a:t>
            </a:r>
            <a:r>
              <a:rPr lang="en-US" altLang="zh-CN" sz="2800">
                <a:latin typeface="宋体" panose="02010600030101010101" pitchFamily="2" charset="-122"/>
                <a:ea typeface="宋体" panose="02010600030101010101" pitchFamily="2" charset="-122"/>
                <a:cs typeface="宋体" panose="02010600030101010101" pitchFamily="2" charset="-122"/>
              </a:rPr>
              <a:t>1:1:1:1</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受精时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雌雄配子的结合是随机的。雌雄配子的结合方式有</a:t>
            </a:r>
            <a:r>
              <a:rPr lang="en-US" altLang="zh-CN" sz="2800">
                <a:latin typeface="宋体" panose="02010600030101010101" pitchFamily="2" charset="-122"/>
                <a:ea typeface="宋体" panose="02010600030101010101" pitchFamily="2" charset="-122"/>
                <a:cs typeface="宋体" panose="02010600030101010101" pitchFamily="2" charset="-122"/>
              </a:rPr>
              <a:t>16</a:t>
            </a:r>
            <a:r>
              <a:rPr lang="zh-CN" altLang="en-US" sz="2800">
                <a:latin typeface="宋体" panose="02010600030101010101" pitchFamily="2" charset="-122"/>
                <a:ea typeface="宋体" panose="02010600030101010101" pitchFamily="2" charset="-122"/>
                <a:cs typeface="宋体" panose="02010600030101010101" pitchFamily="2" charset="-122"/>
              </a:rPr>
              <a:t>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遗传因子的组合形式有</a:t>
            </a:r>
            <a:r>
              <a:rPr lang="en-US" altLang="zh-CN" sz="2800">
                <a:latin typeface="宋体" panose="02010600030101010101" pitchFamily="2" charset="-122"/>
                <a:ea typeface="宋体" panose="02010600030101010101" pitchFamily="2" charset="-122"/>
                <a:cs typeface="宋体" panose="02010600030101010101" pitchFamily="2" charset="-122"/>
              </a:rPr>
              <a:t>9</a:t>
            </a:r>
            <a:r>
              <a:rPr lang="zh-CN" altLang="en-US" sz="2800">
                <a:latin typeface="宋体" panose="02010600030101010101" pitchFamily="2" charset="-122"/>
                <a:ea typeface="宋体" panose="02010600030101010101" pitchFamily="2" charset="-122"/>
                <a:cs typeface="宋体" panose="02010600030101010101" pitchFamily="2" charset="-122"/>
              </a:rPr>
              <a:t>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性状表现为</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它们之间的数量比是</a:t>
            </a:r>
            <a:r>
              <a:rPr lang="en-US" altLang="zh-CN" sz="2800">
                <a:latin typeface="宋体" panose="02010600030101010101" pitchFamily="2" charset="-122"/>
                <a:ea typeface="宋体" panose="02010600030101010101" pitchFamily="2" charset="-122"/>
                <a:cs typeface="宋体" panose="02010600030101010101" pitchFamily="2" charset="-122"/>
              </a:rPr>
              <a:t>9:3:3:1</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（四）对自由组合现象的验证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验证方法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对</a:t>
            </a:r>
            <a:r>
              <a:rPr lang="en-US" altLang="zh-CN" sz="2800">
                <a:latin typeface="宋体" panose="02010600030101010101" pitchFamily="2" charset="-122"/>
                <a:ea typeface="宋体" panose="02010600030101010101" pitchFamily="2" charset="-122"/>
                <a:cs typeface="宋体" panose="02010600030101010101" pitchFamily="2" charset="-122"/>
              </a:rPr>
              <a:t>F</a:t>
            </a:r>
            <a:r>
              <a:rPr lang="en-US" altLang="zh-CN" sz="2800" baseline="-250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进行测交</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让</a:t>
            </a:r>
            <a:r>
              <a:rPr lang="en-US" altLang="zh-CN" sz="2800">
                <a:latin typeface="宋体" panose="02010600030101010101" pitchFamily="2" charset="-122"/>
                <a:ea typeface="宋体" panose="02010600030101010101" pitchFamily="2" charset="-122"/>
                <a:cs typeface="宋体" panose="02010600030101010101" pitchFamily="2" charset="-122"/>
              </a:rPr>
              <a:t>F</a:t>
            </a:r>
            <a:r>
              <a:rPr lang="en-US" altLang="zh-CN" sz="2800" baseline="-250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与隐性纯合子杂交</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观察、统计测交后代的表现型及比例。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876300" y="234950"/>
            <a:ext cx="7675245"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3.1.1   DNA</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是主要的遗传物质</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381875" y="3810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140460" y="1173480"/>
            <a:ext cx="776922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一、格里菲思的肺炎双球菌转化实验</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graphicFrame>
        <p:nvGraphicFramePr>
          <p:cNvPr id="2" name="表格 1"/>
          <p:cNvGraphicFramePr/>
          <p:nvPr>
            <p:custDataLst>
              <p:tags r:id="rId1"/>
            </p:custDataLst>
          </p:nvPr>
        </p:nvGraphicFramePr>
        <p:xfrm>
          <a:off x="673100" y="2101850"/>
          <a:ext cx="10862310" cy="3498215"/>
        </p:xfrm>
        <a:graphic>
          <a:graphicData uri="http://schemas.openxmlformats.org/drawingml/2006/table">
            <a:tbl>
              <a:tblPr/>
              <a:tblGrid>
                <a:gridCol w="1315085"/>
                <a:gridCol w="5118100"/>
                <a:gridCol w="4429125"/>
              </a:tblGrid>
              <a:tr h="581660">
                <a:tc>
                  <a:txBody>
                    <a:bodyPr/>
                    <a:lstStyle/>
                    <a:p>
                      <a:pPr marL="233680" indent="0" algn="l" eaLnBrk="0" fontAlgn="base">
                        <a:spcBef>
                          <a:spcPts val="800"/>
                        </a:spcBef>
                        <a:spcAft>
                          <a:spcPct val="0"/>
                        </a:spcAft>
                      </a:pPr>
                      <a:r>
                        <a:rPr lang="zh-CN" sz="2400">
                          <a:solidFill>
                            <a:srgbClr val="000000"/>
                          </a:solidFill>
                          <a:latin typeface="黑体" panose="02010609060101010101" charset="-122"/>
                          <a:ea typeface="黑体" panose="02010609060101010101" charset="-122"/>
                        </a:rPr>
                        <a:t>组别</a:t>
                      </a:r>
                      <a:endParaRPr lang="zh-CN" sz="24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867410" indent="0" algn="l" eaLnBrk="0" fontAlgn="base">
                        <a:spcBef>
                          <a:spcPts val="800"/>
                        </a:spcBef>
                        <a:spcAft>
                          <a:spcPct val="0"/>
                        </a:spcAft>
                      </a:pPr>
                      <a:r>
                        <a:rPr lang="zh-CN" sz="2400">
                          <a:solidFill>
                            <a:srgbClr val="000000"/>
                          </a:solidFill>
                          <a:latin typeface="黑体" panose="02010609060101010101" charset="-122"/>
                          <a:ea typeface="黑体" panose="02010609060101010101" charset="-122"/>
                        </a:rPr>
                        <a:t>主要实验处理</a:t>
                      </a:r>
                      <a:endParaRPr lang="zh-CN" sz="2400">
                        <a:solidFill>
                          <a:srgbClr val="000000"/>
                        </a:solidFill>
                        <a:latin typeface="黑体" panose="02010609060101010101" charset="-122"/>
                        <a:ea typeface="黑体" panose="02010609060101010101"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1115060" indent="0" algn="l" eaLnBrk="0" fontAlgn="base">
                        <a:spcBef>
                          <a:spcPts val="800"/>
                        </a:spcBef>
                        <a:spcAft>
                          <a:spcPct val="0"/>
                        </a:spcAft>
                      </a:pPr>
                      <a:r>
                        <a:rPr lang="zh-CN" sz="2400">
                          <a:solidFill>
                            <a:srgbClr val="000000"/>
                          </a:solidFill>
                          <a:latin typeface="黑体" panose="02010609060101010101" charset="-122"/>
                          <a:ea typeface="黑体" panose="02010609060101010101" charset="-122"/>
                        </a:rPr>
                        <a:t>实验现象</a:t>
                      </a:r>
                      <a:endParaRPr lang="zh-CN" sz="2400">
                        <a:solidFill>
                          <a:srgbClr val="000000"/>
                        </a:solidFill>
                        <a:latin typeface="黑体" panose="02010609060101010101" charset="-122"/>
                        <a:ea typeface="黑体" panose="02010609060101010101"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r>
              <a:tr h="561975">
                <a:tc>
                  <a:txBody>
                    <a:bodyPr/>
                    <a:lstStyle/>
                    <a:p>
                      <a:pPr marL="161925"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rPr>
                        <a:t>第一组</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1755" indent="0" algn="l" eaLnBrk="0" fontAlgn="base">
                        <a:spcBef>
                          <a:spcPts val="7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注射</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型活细菌到小鼠体内</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3660"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rPr>
                        <a:t>小鼠不死亡</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756285">
                <a:tc>
                  <a:txBody>
                    <a:bodyPr/>
                    <a:lstStyle/>
                    <a:p>
                      <a:pPr marL="161925"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rPr>
                        <a:t>第二组</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1755"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注射</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S</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型活细菌到小鼠体内</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3660"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小鼠死亡</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，从小鼠体内分离出</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S</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型活细菌</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662940">
                <a:tc>
                  <a:txBody>
                    <a:bodyPr/>
                    <a:lstStyle/>
                    <a:p>
                      <a:pPr marL="161925"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rPr>
                        <a:t>第三组</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1755"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注射加热杀死的</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S</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型细菌到小鼠体内</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3660"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rPr>
                        <a:t>小鼠不死亡</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935355">
                <a:tc>
                  <a:txBody>
                    <a:bodyPr/>
                    <a:lstStyle/>
                    <a:p>
                      <a:pPr marL="161925" indent="0" algn="l" eaLnBrk="0" fontAlgn="base">
                        <a:spcBef>
                          <a:spcPts val="4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第四组</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67945"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将</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型活细菌与加热杀死的</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S</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型细菌混合后注射到小鼠体内</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73660" indent="0" algn="l" eaLnBrk="0" fontAlgn="base">
                        <a:spcBef>
                          <a:spcPts val="16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小鼠死亡</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，从小鼠体内分离出</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S</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型活细菌</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
        <p:nvSpPr>
          <p:cNvPr id="3" name="文本框 2"/>
          <p:cNvSpPr txBox="1"/>
          <p:nvPr/>
        </p:nvSpPr>
        <p:spPr>
          <a:xfrm>
            <a:off x="57150" y="5759450"/>
            <a:ext cx="12077065" cy="68453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实验结论：</a:t>
            </a:r>
            <a:r>
              <a:rPr lang="en-US" altLang="zh-CN" sz="2800">
                <a:latin typeface="Times New Roman" panose="02020603050405020304" charset="0"/>
                <a:ea typeface="宋体" panose="02010600030101010101" pitchFamily="2" charset="-122"/>
                <a:cs typeface="Times New Roman" panose="02020603050405020304" charset="0"/>
              </a:rPr>
              <a:t>S</a:t>
            </a:r>
            <a:r>
              <a:rPr lang="zh-CN" altLang="en-US" sz="2800">
                <a:latin typeface="宋体" panose="02010600030101010101" pitchFamily="2" charset="-122"/>
                <a:ea typeface="宋体" panose="02010600030101010101" pitchFamily="2" charset="-122"/>
                <a:cs typeface="宋体" panose="02010600030101010101" pitchFamily="2" charset="-122"/>
              </a:rPr>
              <a:t>型细菌中存在转化因子，可以使</a:t>
            </a:r>
            <a:r>
              <a:rPr lang="en-US" altLang="zh-CN" sz="2800">
                <a:latin typeface="Times New Roman" panose="02020603050405020304" charset="0"/>
                <a:ea typeface="宋体" panose="02010600030101010101" pitchFamily="2" charset="-122"/>
                <a:cs typeface="Times New Roman" panose="02020603050405020304" charset="0"/>
              </a:rPr>
              <a:t>R</a:t>
            </a:r>
            <a:r>
              <a:rPr lang="zh-CN" altLang="en-US" sz="2800">
                <a:latin typeface="宋体" panose="02010600030101010101" pitchFamily="2" charset="-122"/>
                <a:ea typeface="宋体" panose="02010600030101010101" pitchFamily="2" charset="-122"/>
                <a:cs typeface="宋体" panose="02010600030101010101" pitchFamily="2" charset="-122"/>
              </a:rPr>
              <a:t>型细菌转化为</a:t>
            </a:r>
            <a:r>
              <a:rPr lang="en-US" altLang="zh-CN" sz="2800">
                <a:latin typeface="Times New Roman" panose="02020603050405020304" charset="0"/>
                <a:ea typeface="宋体" panose="02010600030101010101" pitchFamily="2" charset="-122"/>
                <a:cs typeface="Times New Roman" panose="02020603050405020304" charset="0"/>
              </a:rPr>
              <a:t>S</a:t>
            </a:r>
            <a:r>
              <a:rPr lang="zh-CN" altLang="en-US" sz="2800">
                <a:latin typeface="宋体" panose="02010600030101010101" pitchFamily="2" charset="-122"/>
                <a:ea typeface="宋体" panose="02010600030101010101" pitchFamily="2" charset="-122"/>
                <a:cs typeface="宋体" panose="02010600030101010101" pitchFamily="2" charset="-122"/>
              </a:rPr>
              <a:t>型细菌。</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556260" y="225425"/>
            <a:ext cx="11079480" cy="6424930"/>
          </a:xfrm>
          <a:prstGeom prst="rect">
            <a:avLst/>
          </a:prstGeom>
          <a:noFill/>
        </p:spPr>
        <p:txBody>
          <a:bodyPr wrap="square" rtlCol="0">
            <a:noAutofit/>
          </a:bodyPr>
          <a:lstStyle/>
          <a:p>
            <a:pPr lvl="0"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两对相对性状测交实验的分析图解</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测交实验结果接近</a:t>
            </a:r>
            <a:r>
              <a:rPr lang="en-US" altLang="zh-CN" sz="2800">
                <a:latin typeface="宋体" panose="02010600030101010101" pitchFamily="2" charset="-122"/>
                <a:ea typeface="宋体" panose="02010600030101010101" pitchFamily="2" charset="-122"/>
                <a:cs typeface="宋体" panose="02010600030101010101" pitchFamily="2" charset="-122"/>
              </a:rPr>
              <a:t>1:1:1:1,</a:t>
            </a:r>
            <a:r>
              <a:rPr lang="zh-CN" altLang="en-US" sz="2800">
                <a:latin typeface="宋体" panose="02010600030101010101" pitchFamily="2" charset="-122"/>
                <a:ea typeface="宋体" panose="02010600030101010101" pitchFamily="2" charset="-122"/>
                <a:cs typeface="宋体" panose="02010600030101010101" pitchFamily="2" charset="-122"/>
              </a:rPr>
              <a:t>验证了孟德尔的假说。</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170430" y="826770"/>
            <a:ext cx="4510405" cy="5278120"/>
          </a:xfrm>
          <a:prstGeom prst="rect">
            <a:avLst/>
          </a:prstGeom>
        </p:spPr>
      </p:pic>
    </p:spTree>
  </p:cSld>
  <p:clrMapOvr>
    <a:masterClrMapping/>
  </p:clrMapOvr>
  <p:transition spd="med">
    <p:pull/>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74445" y="207645"/>
            <a:ext cx="634492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五、假说</a:t>
            </a:r>
            <a:r>
              <a:rPr lang="en-US" sz="3600" b="1" dirty="0">
                <a:solidFill>
                  <a:srgbClr val="E81818"/>
                </a:solidFill>
                <a:latin typeface="黑体" panose="02010609060101010101" charset="-122"/>
                <a:ea typeface="黑体" panose="02010609060101010101" charset="-122"/>
                <a:cs typeface="黑体" panose="02010609060101010101" charset="-122"/>
              </a:rPr>
              <a:t>—</a:t>
            </a:r>
            <a:r>
              <a:rPr lang="zh-CN" altLang="en-US" sz="3600" b="1" dirty="0">
                <a:solidFill>
                  <a:srgbClr val="E81818"/>
                </a:solidFill>
                <a:latin typeface="黑体" panose="02010609060101010101" charset="-122"/>
                <a:ea typeface="黑体" panose="02010609060101010101" charset="-122"/>
                <a:cs typeface="黑体" panose="02010609060101010101" charset="-122"/>
              </a:rPr>
              <a:t>演绎法</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10540" y="956310"/>
            <a:ext cx="11170920" cy="586105"/>
          </a:xfrm>
          <a:prstGeom prst="rect">
            <a:avLst/>
          </a:prstGeom>
          <a:noFill/>
        </p:spPr>
        <p:txBody>
          <a:bodyPr wrap="square" rtlCol="0">
            <a:noAutofit/>
          </a:bodyPr>
          <a:lstStyle/>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（一）基本过程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rcRect l="2773" t="3897"/>
          <a:stretch>
            <a:fillRect/>
          </a:stretch>
        </p:blipFill>
        <p:spPr>
          <a:xfrm>
            <a:off x="1421765" y="1553845"/>
            <a:ext cx="9027160" cy="2280920"/>
          </a:xfrm>
          <a:prstGeom prst="rect">
            <a:avLst/>
          </a:prstGeom>
        </p:spPr>
      </p:pic>
      <p:sp>
        <p:nvSpPr>
          <p:cNvPr id="5" name="文本框 4"/>
          <p:cNvSpPr txBox="1"/>
          <p:nvPr/>
        </p:nvSpPr>
        <p:spPr>
          <a:xfrm>
            <a:off x="492760" y="4026535"/>
            <a:ext cx="11170920" cy="2597150"/>
          </a:xfrm>
          <a:prstGeom prst="rect">
            <a:avLst/>
          </a:prstGeom>
          <a:noFill/>
        </p:spPr>
        <p:txBody>
          <a:bodyPr wrap="square" rtlCol="0">
            <a:noAutofit/>
          </a:bodyPr>
          <a:lstStyle/>
          <a:p>
            <a:pPr lvl="0" algn="just">
              <a:lnSpc>
                <a:spcPct val="12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（二）孟德尔的杂交实验如何体现</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假说</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演绎法</a:t>
            </a:r>
            <a:r>
              <a:rPr lang="en-US" altLang="zh-CN" sz="2800" dirty="0">
                <a:latin typeface="宋体" panose="02010600030101010101" pitchFamily="2" charset="-122"/>
                <a:ea typeface="宋体" panose="02010600030101010101" pitchFamily="2" charset="-122"/>
                <a:cs typeface="宋体" panose="02010600030101010101" pitchFamily="2" charset="-122"/>
              </a:rPr>
              <a:t>”</a:t>
            </a:r>
            <a:endParaRPr lang="en-US" altLang="zh-CN"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1.</a:t>
            </a:r>
            <a:r>
              <a:rPr lang="zh-CN" altLang="en-US" sz="2800" dirty="0">
                <a:latin typeface="宋体" panose="02010600030101010101" pitchFamily="2" charset="-122"/>
                <a:ea typeface="宋体" panose="02010600030101010101" pitchFamily="2" charset="-122"/>
                <a:cs typeface="宋体" panose="02010600030101010101" pitchFamily="2" charset="-122"/>
              </a:rPr>
              <a:t>客观事实分析</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亲本杂交</a:t>
            </a:r>
            <a:r>
              <a:rPr lang="en-US" altLang="en-US" sz="2800" dirty="0">
                <a:latin typeface="宋体" panose="02010600030101010101" pitchFamily="2" charset="-122"/>
                <a:ea typeface="宋体" panose="02010600030101010101" pitchFamily="2" charset="-122"/>
                <a:cs typeface="宋体" panose="02010600030101010101" pitchFamily="2" charset="-122"/>
              </a:rPr>
              <a:t>→</a:t>
            </a:r>
            <a:r>
              <a:rPr lang="en-US" altLang="zh-CN" sz="2800" dirty="0">
                <a:latin typeface="宋体" panose="02010600030101010101" pitchFamily="2" charset="-122"/>
                <a:ea typeface="宋体" panose="02010600030101010101" pitchFamily="2" charset="-122"/>
                <a:cs typeface="宋体" panose="02010600030101010101" pitchFamily="2" charset="-122"/>
              </a:rPr>
              <a:t>F</a:t>
            </a:r>
            <a:r>
              <a:rPr lang="en-US" altLang="zh-CN" sz="2800" baseline="-25000" dirty="0">
                <a:latin typeface="宋体" panose="02010600030101010101" pitchFamily="2" charset="-122"/>
                <a:ea typeface="宋体" panose="02010600030101010101" pitchFamily="2" charset="-122"/>
                <a:cs typeface="宋体" panose="02010600030101010101" pitchFamily="2" charset="-122"/>
              </a:rPr>
              <a:t>1</a:t>
            </a:r>
            <a:r>
              <a:rPr lang="zh-CN" altLang="en-US" sz="2800" dirty="0">
                <a:latin typeface="宋体" panose="02010600030101010101" pitchFamily="2" charset="-122"/>
                <a:ea typeface="宋体" panose="02010600030101010101" pitchFamily="2" charset="-122"/>
                <a:cs typeface="宋体" panose="02010600030101010101" pitchFamily="2" charset="-122"/>
              </a:rPr>
              <a:t>自交</a:t>
            </a:r>
            <a:r>
              <a:rPr lang="en-US" altLang="en-US" sz="2800" dirty="0">
                <a:latin typeface="宋体" panose="02010600030101010101" pitchFamily="2" charset="-122"/>
                <a:ea typeface="宋体" panose="02010600030101010101" pitchFamily="2" charset="-122"/>
                <a:cs typeface="宋体" panose="02010600030101010101" pitchFamily="2" charset="-122"/>
              </a:rPr>
              <a:t>→</a:t>
            </a:r>
            <a:r>
              <a:rPr lang="en-US" altLang="zh-CN" sz="2800" dirty="0">
                <a:latin typeface="宋体" panose="02010600030101010101" pitchFamily="2" charset="-122"/>
                <a:ea typeface="宋体" panose="02010600030101010101" pitchFamily="2" charset="-122"/>
                <a:cs typeface="宋体" panose="02010600030101010101" pitchFamily="2" charset="-122"/>
              </a:rPr>
              <a:t>F</a:t>
            </a:r>
            <a:r>
              <a:rPr lang="en-US" altLang="zh-CN" sz="2800" baseline="-25000" dirty="0">
                <a:latin typeface="宋体" panose="02010600030101010101" pitchFamily="2" charset="-122"/>
                <a:ea typeface="宋体" panose="02010600030101010101" pitchFamily="2" charset="-122"/>
                <a:cs typeface="宋体" panose="02010600030101010101" pitchFamily="2" charset="-122"/>
              </a:rPr>
              <a:t>2</a:t>
            </a:r>
            <a:r>
              <a:rPr lang="zh-CN" altLang="en-US" sz="2800" dirty="0">
                <a:latin typeface="宋体" panose="02010600030101010101" pitchFamily="2" charset="-122"/>
                <a:ea typeface="宋体" panose="02010600030101010101" pitchFamily="2" charset="-122"/>
                <a:cs typeface="宋体" panose="02010600030101010101" pitchFamily="2" charset="-122"/>
              </a:rPr>
              <a:t>出现性状分离。</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a:latin typeface="宋体" panose="02010600030101010101" pitchFamily="2" charset="-122"/>
                <a:ea typeface="宋体" panose="02010600030101010101" pitchFamily="2" charset="-122"/>
                <a:cs typeface="宋体" panose="02010600030101010101" pitchFamily="2" charset="-122"/>
              </a:rPr>
              <a:t>2.</a:t>
            </a:r>
            <a:r>
              <a:rPr lang="zh-CN" altLang="en-US" sz="2800" dirty="0">
                <a:latin typeface="宋体" panose="02010600030101010101" pitchFamily="2" charset="-122"/>
                <a:ea typeface="宋体" panose="02010600030101010101" pitchFamily="2" charset="-122"/>
                <a:cs typeface="宋体" panose="02010600030101010101" pitchFamily="2" charset="-122"/>
              </a:rPr>
              <a:t>提出假说</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对</a:t>
            </a:r>
            <a:r>
              <a:rPr lang="en-US" altLang="zh-CN" sz="2800" dirty="0">
                <a:latin typeface="宋体" panose="02010600030101010101" pitchFamily="2" charset="-122"/>
                <a:ea typeface="宋体" panose="02010600030101010101" pitchFamily="2" charset="-122"/>
                <a:cs typeface="宋体" panose="02010600030101010101" pitchFamily="2" charset="-122"/>
              </a:rPr>
              <a:t>F</a:t>
            </a:r>
            <a:r>
              <a:rPr lang="en-US" altLang="zh-CN" sz="2800" baseline="-25000" dirty="0">
                <a:latin typeface="宋体" panose="02010600030101010101" pitchFamily="2" charset="-122"/>
                <a:ea typeface="宋体" panose="02010600030101010101" pitchFamily="2" charset="-122"/>
                <a:cs typeface="宋体" panose="02010600030101010101" pitchFamily="2" charset="-122"/>
              </a:rPr>
              <a:t>2</a:t>
            </a:r>
            <a:r>
              <a:rPr lang="zh-CN" altLang="en-US" sz="2800" dirty="0">
                <a:latin typeface="宋体" panose="02010600030101010101" pitchFamily="2" charset="-122"/>
                <a:ea typeface="宋体" panose="02010600030101010101" pitchFamily="2" charset="-122"/>
                <a:cs typeface="宋体" panose="02010600030101010101" pitchFamily="2" charset="-122"/>
              </a:rPr>
              <a:t>出现性状分离的原因提出解释。</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a:latin typeface="宋体" panose="02010600030101010101" pitchFamily="2" charset="-122"/>
                <a:ea typeface="宋体" panose="02010600030101010101" pitchFamily="2" charset="-122"/>
                <a:cs typeface="宋体" panose="02010600030101010101" pitchFamily="2" charset="-122"/>
              </a:rPr>
              <a:t>3.</a:t>
            </a:r>
            <a:r>
              <a:rPr lang="zh-CN" altLang="en-US" sz="2800" dirty="0">
                <a:latin typeface="宋体" panose="02010600030101010101" pitchFamily="2" charset="-122"/>
                <a:ea typeface="宋体" panose="02010600030101010101" pitchFamily="2" charset="-122"/>
                <a:cs typeface="宋体" panose="02010600030101010101" pitchFamily="2" charset="-122"/>
              </a:rPr>
              <a:t>演绎推理</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对</a:t>
            </a:r>
            <a:r>
              <a:rPr lang="en-US" altLang="zh-CN" sz="2800" dirty="0">
                <a:latin typeface="宋体" panose="02010600030101010101" pitchFamily="2" charset="-122"/>
                <a:ea typeface="宋体" panose="02010600030101010101" pitchFamily="2" charset="-122"/>
                <a:cs typeface="宋体" panose="02010600030101010101" pitchFamily="2" charset="-122"/>
              </a:rPr>
              <a:t>F</a:t>
            </a:r>
            <a:r>
              <a:rPr lang="en-US" altLang="zh-CN" sz="2800" baseline="-25000" dirty="0">
                <a:latin typeface="宋体" panose="02010600030101010101" pitchFamily="2" charset="-122"/>
                <a:ea typeface="宋体" panose="02010600030101010101" pitchFamily="2" charset="-122"/>
                <a:cs typeface="宋体" panose="02010600030101010101" pitchFamily="2" charset="-122"/>
              </a:rPr>
              <a:t>1</a:t>
            </a:r>
            <a:r>
              <a:rPr lang="zh-CN" altLang="en-US" sz="2800" dirty="0">
                <a:latin typeface="宋体" panose="02010600030101010101" pitchFamily="2" charset="-122"/>
                <a:ea typeface="宋体" panose="02010600030101010101" pitchFamily="2" charset="-122"/>
                <a:cs typeface="宋体" panose="02010600030101010101" pitchFamily="2" charset="-122"/>
              </a:rPr>
              <a:t>设计测交实验</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预期实验结果。</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dirty="0">
                <a:latin typeface="宋体" panose="02010600030101010101" pitchFamily="2" charset="-122"/>
                <a:ea typeface="宋体" panose="02010600030101010101" pitchFamily="2" charset="-122"/>
                <a:cs typeface="宋体" panose="02010600030101010101" pitchFamily="2" charset="-122"/>
              </a:rPr>
              <a:t>4.</a:t>
            </a:r>
            <a:r>
              <a:rPr lang="zh-CN" altLang="en-US" sz="2800" dirty="0">
                <a:latin typeface="宋体" panose="02010600030101010101" pitchFamily="2" charset="-122"/>
                <a:ea typeface="宋体" panose="02010600030101010101" pitchFamily="2" charset="-122"/>
                <a:cs typeface="宋体" panose="02010600030101010101" pitchFamily="2" charset="-122"/>
              </a:rPr>
              <a:t>验证</a:t>
            </a:r>
            <a:r>
              <a:rPr lang="en-US" alt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测交实验的实际结果验证了解释。</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04875" y="529590"/>
            <a:ext cx="8478520"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3.2.3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基因分离定律和自由组合定律</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8714740" y="74485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custDataLst>
              <p:tags r:id="rId1"/>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2"/>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3"/>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custDataLst>
              <p:tags r:id="rId4"/>
            </p:custDataLst>
          </p:nvPr>
        </p:nvSpPr>
        <p:spPr>
          <a:xfrm>
            <a:off x="1274445" y="1489075"/>
            <a:ext cx="305181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一、分离定律</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custDataLst>
              <p:tags r:id="rId5"/>
            </p:custDataLst>
          </p:nvPr>
        </p:nvSpPr>
        <p:spPr>
          <a:xfrm>
            <a:off x="492760" y="2262505"/>
            <a:ext cx="11170920" cy="1810385"/>
          </a:xfrm>
          <a:prstGeom prst="rect">
            <a:avLst/>
          </a:prstGeom>
          <a:noFill/>
        </p:spPr>
        <p:txBody>
          <a:bodyPr wrap="square" rtlCol="0">
            <a:noAutofit/>
          </a:bodyPr>
          <a:lstStyle/>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在生物的体细胞中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控制同一对性状的遗传因子成对存在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不相融合。在形成配子时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成对的遗传因子发生分离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分离后的遗传因子分别进入到不同的配子中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随配子遗传给后代。</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6"/>
            </p:custDataLst>
          </p:nvPr>
        </p:nvSpPr>
        <p:spPr>
          <a:xfrm>
            <a:off x="1274445" y="4321175"/>
            <a:ext cx="393065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二、自由组合定律</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4" name="文本框 3"/>
          <p:cNvSpPr txBox="1"/>
          <p:nvPr>
            <p:custDataLst>
              <p:tags r:id="rId7"/>
            </p:custDataLst>
          </p:nvPr>
        </p:nvSpPr>
        <p:spPr>
          <a:xfrm>
            <a:off x="619760" y="5017770"/>
            <a:ext cx="11170920" cy="1682750"/>
          </a:xfrm>
          <a:prstGeom prst="rect">
            <a:avLst/>
          </a:prstGeom>
          <a:noFill/>
        </p:spPr>
        <p:txBody>
          <a:bodyPr wrap="square" rtlCol="0">
            <a:noAutofit/>
          </a:bodyPr>
          <a:lstStyle/>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控制性状的基因的分离和自由组合是互不干扰的。在形成配子时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决定同一性状的成对的遗传因子彼此分离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决定不同性状的遗传因子自由组合。</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1274445" y="461645"/>
            <a:ext cx="571754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三、遗传规律的再发现</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492760" y="1301750"/>
            <a:ext cx="11170920" cy="1810385"/>
          </a:xfrm>
          <a:prstGeom prst="rect">
            <a:avLst/>
          </a:prstGeom>
          <a:noFill/>
        </p:spPr>
        <p:txBody>
          <a:bodyPr wrap="square" rtlCol="0">
            <a:noAutofit/>
          </a:bodyPr>
          <a:lstStyle/>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基因——即孟德尔的</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遗传因子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表现型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生物个体表现出的性状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基因型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与表现型有关的基因组成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等位基因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控制相对性状的基因。</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nvSpPr>
        <p:spPr>
          <a:xfrm>
            <a:off x="1274445" y="3359785"/>
            <a:ext cx="571754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四、孟德尔遗传规律的应用</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8" name="文本框 7"/>
          <p:cNvSpPr txBox="1"/>
          <p:nvPr/>
        </p:nvSpPr>
        <p:spPr>
          <a:xfrm>
            <a:off x="492760" y="4213860"/>
            <a:ext cx="11170920" cy="2480945"/>
          </a:xfrm>
          <a:prstGeom prst="rect">
            <a:avLst/>
          </a:prstGeom>
          <a:noFill/>
        </p:spPr>
        <p:txBody>
          <a:bodyPr wrap="square" rtlCol="0">
            <a:noAutofit/>
          </a:bodyPr>
          <a:lstStyle/>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（一）杂交育种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有目的地将具有不同优良性状的两个亲本杂交</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使两个亲本的优良性状组合在一起</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再筛选出所需要的优良品种。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（二）推断某些遗传病在后代中的患病概率。</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04875" y="365760"/>
            <a:ext cx="5932170"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3.2.4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基因在染色体上</a:t>
            </a:r>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 ;</a:t>
            </a:r>
            <a:endParaRPr lang="en-US" altLang="zh-CN"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sp>
        <p:nvSpPr>
          <p:cNvPr id="6" name="文本框 5"/>
          <p:cNvSpPr txBox="1"/>
          <p:nvPr/>
        </p:nvSpPr>
        <p:spPr>
          <a:xfrm>
            <a:off x="904875" y="1565275"/>
            <a:ext cx="5932170"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3.2.5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伴性遗传</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7" name="组合 6"/>
          <p:cNvGrpSpPr/>
          <p:nvPr/>
        </p:nvGrpSpPr>
        <p:grpSpPr>
          <a:xfrm>
            <a:off x="4201160" y="1750060"/>
            <a:ext cx="857885" cy="744220"/>
            <a:chOff x="7070753" y="3387873"/>
            <a:chExt cx="1692247" cy="1079500"/>
          </a:xfrm>
        </p:grpSpPr>
        <p:cxnSp>
          <p:nvCxnSpPr>
            <p:cNvPr id="8" name="直接连接符 7"/>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2" name="文本框 11"/>
          <p:cNvSpPr txBox="1"/>
          <p:nvPr/>
        </p:nvSpPr>
        <p:spPr>
          <a:xfrm>
            <a:off x="1274445" y="2789555"/>
            <a:ext cx="369951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一、萨顿假说</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16" name="文本框 15"/>
          <p:cNvSpPr txBox="1"/>
          <p:nvPr/>
        </p:nvSpPr>
        <p:spPr>
          <a:xfrm>
            <a:off x="492760" y="3625215"/>
            <a:ext cx="11170920" cy="280035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1903</a:t>
            </a:r>
            <a:r>
              <a:rPr lang="zh-CN" altLang="en-US" sz="2800">
                <a:latin typeface="宋体" panose="02010600030101010101" pitchFamily="2" charset="-122"/>
                <a:ea typeface="宋体" panose="02010600030101010101" pitchFamily="2" charset="-122"/>
                <a:cs typeface="宋体" panose="02010600030101010101" pitchFamily="2" charset="-122"/>
              </a:rPr>
              <a:t>年萨顿研究蝗虫的精子和卵细胞形成过程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发现等位基因的分离与减数分裂中同源染色体的分离非常相似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由此推论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基因是由染色体携带着从亲代传递给下一代的。基因就在染色体上。因为基因和染色体的行为存在着明显的平行关系。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1274445" y="461645"/>
            <a:ext cx="731012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二、基因在染色体上的实验证据</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492760" y="1301750"/>
            <a:ext cx="11170920" cy="1810385"/>
          </a:xfrm>
          <a:prstGeom prst="rect">
            <a:avLst/>
          </a:prstGeom>
          <a:noFill/>
        </p:spPr>
        <p:txBody>
          <a:bodyPr wrap="square" rtlCol="0">
            <a:noAutofit/>
          </a:bodyPr>
          <a:lstStyle/>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（一）摩尔根选择果蝇作为实验材料的原因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果蝇易获得、易饲养、繁殖快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后代数量多。</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雌雄果蝇体细胞染色体的组成</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rcRect l="5113" t="2638" b="2855"/>
          <a:stretch>
            <a:fillRect/>
          </a:stretch>
        </p:blipFill>
        <p:spPr>
          <a:xfrm>
            <a:off x="2040890" y="3181350"/>
            <a:ext cx="8110855" cy="3437890"/>
          </a:xfrm>
          <a:prstGeom prst="rect">
            <a:avLst/>
          </a:prstGeom>
        </p:spPr>
      </p:pic>
    </p:spTree>
  </p:cSld>
  <p:clrMapOvr>
    <a:masterClrMapping/>
  </p:clrMapOvr>
  <p:transition spd="med">
    <p:pull/>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6" name="文本框 5"/>
          <p:cNvSpPr txBox="1"/>
          <p:nvPr/>
        </p:nvSpPr>
        <p:spPr>
          <a:xfrm>
            <a:off x="492760" y="311150"/>
            <a:ext cx="11170920" cy="2778125"/>
          </a:xfrm>
          <a:prstGeom prst="rect">
            <a:avLst/>
          </a:prstGeom>
          <a:noFill/>
        </p:spPr>
        <p:txBody>
          <a:bodyPr wrap="square" rtlCol="0">
            <a:noAutofit/>
          </a:bodyPr>
          <a:lstStyle/>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（二）摩尔根的果蝇实验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研究方法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假说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演绎法。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研究思路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把一个特定的基因和一条特定的染色体联系起来</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从而用实验证明基因在染色体上。</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实验分析图解</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004570" y="3287395"/>
            <a:ext cx="10147300" cy="3227705"/>
          </a:xfrm>
          <a:prstGeom prst="rect">
            <a:avLst/>
          </a:prstGeom>
        </p:spPr>
      </p:pic>
    </p:spTree>
  </p:cSld>
  <p:clrMapOvr>
    <a:masterClrMapping/>
  </p:clrMapOvr>
  <p:transition spd="med">
    <p:pull/>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6" name="文本框 5"/>
          <p:cNvSpPr txBox="1"/>
          <p:nvPr/>
        </p:nvSpPr>
        <p:spPr>
          <a:xfrm>
            <a:off x="492760" y="400685"/>
            <a:ext cx="11170920" cy="6226810"/>
          </a:xfrm>
          <a:prstGeom prst="rect">
            <a:avLst/>
          </a:prstGeom>
          <a:noFill/>
        </p:spPr>
        <p:txBody>
          <a:bodyPr wrap="square" rtlCol="0">
            <a:noAutofit/>
          </a:bodyPr>
          <a:lstStyle/>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分析客观事实</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红眼雌果蝇和白眼雄果蝇杂交</a:t>
            </a:r>
            <a:r>
              <a:rPr lang="en-US" altLang="zh-CN" sz="2800">
                <a:latin typeface="宋体" panose="02010600030101010101" pitchFamily="2" charset="-122"/>
                <a:ea typeface="宋体" panose="02010600030101010101" pitchFamily="2" charset="-122"/>
                <a:cs typeface="宋体" panose="02010600030101010101" pitchFamily="2" charset="-122"/>
              </a:rPr>
              <a:t>,F</a:t>
            </a:r>
            <a:r>
              <a:rPr lang="en-US" altLang="zh-CN" sz="2800" baseline="-250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全为红眼</a:t>
            </a:r>
            <a:r>
              <a:rPr lang="en-US" altLang="zh-CN" sz="2800">
                <a:latin typeface="宋体" panose="02010600030101010101" pitchFamily="2" charset="-122"/>
                <a:ea typeface="宋体" panose="02010600030101010101" pitchFamily="2" charset="-122"/>
                <a:cs typeface="宋体" panose="02010600030101010101" pitchFamily="2" charset="-122"/>
              </a:rPr>
              <a:t>,F</a:t>
            </a:r>
            <a:r>
              <a:rPr lang="en-US" altLang="zh-CN" sz="2800" baseline="-250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红眼和白眼的数量比为</a:t>
            </a:r>
            <a:r>
              <a:rPr lang="en-US" altLang="zh-CN" sz="2800">
                <a:latin typeface="宋体" panose="02010600030101010101" pitchFamily="2" charset="-122"/>
                <a:ea typeface="宋体" panose="02010600030101010101" pitchFamily="2" charset="-122"/>
                <a:cs typeface="宋体" panose="02010600030101010101" pitchFamily="2" charset="-122"/>
              </a:rPr>
              <a:t>3:1,</a:t>
            </a:r>
            <a:r>
              <a:rPr lang="zh-CN" altLang="en-US" sz="2800">
                <a:latin typeface="宋体" panose="02010600030101010101" pitchFamily="2" charset="-122"/>
                <a:ea typeface="宋体" panose="02010600030101010101" pitchFamily="2" charset="-122"/>
                <a:cs typeface="宋体" panose="02010600030101010101" pitchFamily="2" charset="-122"/>
              </a:rPr>
              <a:t>符合分离定律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所不同的是白眼性状总是与性别相联系。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假说解释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控制白眼基因在</a:t>
            </a:r>
            <a:r>
              <a:rPr lang="en-US" altLang="zh-CN" sz="2800">
                <a:latin typeface="Times New Roman" panose="02020603050405020304" charset="0"/>
                <a:ea typeface="宋体" panose="02010600030101010101" pitchFamily="2" charset="-122"/>
                <a:cs typeface="Times New Roman" panose="02020603050405020304" charset="0"/>
              </a:rPr>
              <a:t>X</a:t>
            </a:r>
            <a:r>
              <a:rPr lang="zh-CN" altLang="en-US" sz="2800">
                <a:latin typeface="宋体" panose="02010600030101010101" pitchFamily="2" charset="-122"/>
                <a:ea typeface="宋体" panose="02010600030101010101" pitchFamily="2" charset="-122"/>
                <a:cs typeface="宋体" panose="02010600030101010101" pitchFamily="2" charset="-122"/>
              </a:rPr>
              <a:t>染色体上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a:t>
            </a:r>
            <a:r>
              <a:rPr lang="en-US" altLang="zh-CN" sz="2800">
                <a:latin typeface="Times New Roman" panose="02020603050405020304" charset="0"/>
                <a:ea typeface="宋体" panose="02010600030101010101" pitchFamily="2" charset="-122"/>
                <a:cs typeface="Times New Roman" panose="02020603050405020304" charset="0"/>
              </a:rPr>
              <a:t>Y</a:t>
            </a:r>
            <a:r>
              <a:rPr lang="zh-CN" altLang="en-US" sz="2800">
                <a:latin typeface="宋体" panose="02010600030101010101" pitchFamily="2" charset="-122"/>
                <a:ea typeface="宋体" panose="02010600030101010101" pitchFamily="2" charset="-122"/>
                <a:cs typeface="宋体" panose="02010600030101010101" pitchFamily="2" charset="-122"/>
              </a:rPr>
              <a:t>染色体上不含有它的等位基因。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6.</a:t>
            </a:r>
            <a:r>
              <a:rPr lang="zh-CN" altLang="en-US" sz="2800">
                <a:latin typeface="宋体" panose="02010600030101010101" pitchFamily="2" charset="-122"/>
                <a:ea typeface="宋体" panose="02010600030101010101" pitchFamily="2" charset="-122"/>
                <a:cs typeface="宋体" panose="02010600030101010101" pitchFamily="2" charset="-122"/>
              </a:rPr>
              <a:t>演绎推理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可用</a:t>
            </a:r>
            <a:r>
              <a:rPr lang="en-US" altLang="zh-CN" sz="2800">
                <a:latin typeface="宋体" panose="02010600030101010101" pitchFamily="2" charset="-122"/>
                <a:ea typeface="宋体" panose="02010600030101010101" pitchFamily="2" charset="-122"/>
                <a:cs typeface="宋体" panose="02010600030101010101" pitchFamily="2" charset="-122"/>
              </a:rPr>
              <a:t>F</a:t>
            </a:r>
            <a:r>
              <a:rPr lang="en-US" altLang="zh-CN" sz="2800" baseline="-250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的红眼雌果蝇与白眼雄果蝇进行测交实验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如果后代中出现红眼雌果蝇、白眼雌果蝇、红眼雄果蝇和白眼雄果蝇这</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种类型</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且数量各占</a:t>
            </a:r>
            <a:r>
              <a:rPr lang="en-US" altLang="zh-CN" sz="2800">
                <a:latin typeface="宋体" panose="02010600030101010101" pitchFamily="2" charset="-122"/>
                <a:ea typeface="宋体" panose="02010600030101010101" pitchFamily="2" charset="-122"/>
                <a:cs typeface="宋体" panose="02010600030101010101" pitchFamily="2" charset="-122"/>
              </a:rPr>
              <a:t>1/4,</a:t>
            </a:r>
            <a:r>
              <a:rPr lang="zh-CN" altLang="en-US" sz="2800">
                <a:latin typeface="宋体" panose="02010600030101010101" pitchFamily="2" charset="-122"/>
                <a:ea typeface="宋体" panose="02010600030101010101" pitchFamily="2" charset="-122"/>
                <a:cs typeface="宋体" panose="02010600030101010101" pitchFamily="2" charset="-122"/>
              </a:rPr>
              <a:t>再选用其中的白眼雌果蝇与红眼雄果蝇交配</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如果子代中雌果蝇都是红眼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雄果蝇都是白眼</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则可以证明他们的解释是正确的。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1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7.</a:t>
            </a:r>
            <a:r>
              <a:rPr lang="zh-CN" altLang="en-US" sz="2800">
                <a:latin typeface="宋体" panose="02010600030101010101" pitchFamily="2" charset="-122"/>
                <a:ea typeface="宋体" panose="02010600030101010101" pitchFamily="2" charset="-122"/>
                <a:cs typeface="宋体" panose="02010600030101010101" pitchFamily="2" charset="-122"/>
              </a:rPr>
              <a:t>摩尔根和他的学生后续发明了测定基因位于染色体上相对位置的方法</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并绘制出了第一幅果蝇的各种基因位于其染色体上的相对位置图</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说明了基因在染色体上呈线性排列。</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1274445" y="461645"/>
            <a:ext cx="731012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三、孟德尔遗传规律的现代解释</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492760" y="1301750"/>
            <a:ext cx="11170920" cy="516763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（一）基因的分离定律的实质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在杂合子的细胞中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位于一对同源染色体上的等位基因</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具有一定的独立性。在减数分裂形成配子的过程中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等位基因会随同源染色体的分开而分离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分别进入两个配子中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独立地随配子遗传给后代。</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（二）基因的自由组合定律的实质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位于非同源染色体上的非等位基因的分离或组合是互不干扰的。减数分裂过程中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在同源染色体上的等位基因彼此分离的同时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非同源染色体上的非等位基因自由组合。</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1274445" y="461645"/>
            <a:ext cx="310959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四、伴性遗传</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306705" y="1301750"/>
            <a:ext cx="11676380" cy="71437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决定性状的基因位于性染色体上</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在遗传上总是和性别相关联的现象。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274445" y="2443480"/>
            <a:ext cx="576770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五、伴性遗传的类型和特点</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graphicFrame>
        <p:nvGraphicFramePr>
          <p:cNvPr id="3" name="表格 2"/>
          <p:cNvGraphicFramePr/>
          <p:nvPr>
            <p:custDataLst>
              <p:tags r:id="rId1"/>
            </p:custDataLst>
          </p:nvPr>
        </p:nvGraphicFramePr>
        <p:xfrm>
          <a:off x="759460" y="3448050"/>
          <a:ext cx="10716895" cy="2920365"/>
        </p:xfrm>
        <a:graphic>
          <a:graphicData uri="http://schemas.openxmlformats.org/drawingml/2006/table">
            <a:tbl>
              <a:tblPr/>
              <a:tblGrid>
                <a:gridCol w="1684020"/>
                <a:gridCol w="4511675"/>
                <a:gridCol w="4521200"/>
              </a:tblGrid>
              <a:tr h="701675">
                <a:tc>
                  <a:txBody>
                    <a:bodyPr/>
                    <a:lstStyle/>
                    <a:p>
                      <a:pPr marL="342265" indent="0" algn="l" eaLnBrk="0" fontAlgn="base">
                        <a:spcBef>
                          <a:spcPts val="500"/>
                        </a:spcBef>
                        <a:spcAft>
                          <a:spcPct val="0"/>
                        </a:spcAft>
                      </a:pPr>
                      <a:r>
                        <a:rPr lang="zh-CN" sz="2400">
                          <a:solidFill>
                            <a:srgbClr val="000000"/>
                          </a:solidFill>
                          <a:latin typeface="黑体" panose="02010609060101010101" charset="-122"/>
                          <a:ea typeface="黑体" panose="02010609060101010101" charset="-122"/>
                        </a:rPr>
                        <a:t>类型</a:t>
                      </a:r>
                      <a:endParaRPr lang="zh-CN" sz="24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848360"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伴</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X</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隐性遗传</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852170"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伴</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X</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显性遗传</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2218690">
                <a:tc>
                  <a:txBody>
                    <a:bodyPr/>
                    <a:lstStyle/>
                    <a:p>
                      <a:pPr marL="205740" indent="0" algn="l" eaLnBrk="0" fontAlgn="base">
                        <a:spcBef>
                          <a:spcPts val="400"/>
                        </a:spcBef>
                        <a:spcAft>
                          <a:spcPct val="0"/>
                        </a:spcAft>
                      </a:pPr>
                      <a:r>
                        <a:rPr lang="zh-CN" sz="2400">
                          <a:solidFill>
                            <a:srgbClr val="000000"/>
                          </a:solidFill>
                          <a:latin typeface="黑体" panose="02010609060101010101" charset="-122"/>
                          <a:ea typeface="黑体" panose="02010609060101010101" charset="-122"/>
                          <a:cs typeface="黑体" panose="02010609060101010101" charset="-122"/>
                        </a:rPr>
                        <a:t>遗传特点</a:t>
                      </a:r>
                      <a:endParaRPr lang="zh-CN" sz="2400">
                        <a:solidFill>
                          <a:srgbClr val="000000"/>
                        </a:solidFill>
                        <a:latin typeface="黑体" panose="02010609060101010101" charset="-122"/>
                        <a:ea typeface="黑体" panose="02010609060101010101" charset="-122"/>
                        <a:cs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solidFill>
                      <a:srgbClr val="D4EFFB"/>
                    </a:solidFill>
                  </a:tcPr>
                </a:tc>
                <a:tc>
                  <a:txBody>
                    <a:bodyPr/>
                    <a:lstStyle/>
                    <a:p>
                      <a:pPr marL="74930" indent="-2540" algn="l" eaLnBrk="0" fontAlgn="base">
                        <a:spcBef>
                          <a:spcPts val="15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患者中男性远多于女性</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男性患者的基因</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只能从母亲那里传来</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以后只能传给女儿</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73025" indent="3175" algn="just" eaLnBrk="0" fontAlgn="base">
                        <a:spcBef>
                          <a:spcPts val="7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患者中女性远多于男性</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部分女性患者病</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症较轻</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男性患者与正常女性婚配的后代</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中</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女性都是患者</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男性正常</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74445" y="428625"/>
            <a:ext cx="776922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a:t>
            </a:r>
            <a:r>
              <a:rPr lang="zh-CN" sz="3600" b="1" dirty="0">
                <a:solidFill>
                  <a:srgbClr val="E81818"/>
                </a:solidFill>
                <a:latin typeface="黑体" panose="02010609060101010101" charset="-122"/>
                <a:ea typeface="黑体" panose="02010609060101010101" charset="-122"/>
                <a:cs typeface="黑体" panose="02010609060101010101" charset="-122"/>
              </a:rPr>
              <a:t>、</a:t>
            </a:r>
            <a:r>
              <a:rPr lang="zh-CN" altLang="en-US" sz="3600" b="1" dirty="0">
                <a:solidFill>
                  <a:srgbClr val="E81818"/>
                </a:solidFill>
                <a:latin typeface="黑体" panose="02010609060101010101" charset="-122"/>
                <a:ea typeface="黑体" panose="02010609060101010101" charset="-122"/>
                <a:cs typeface="黑体" panose="02010609060101010101" charset="-122"/>
              </a:rPr>
              <a:t>艾弗里的肺炎双球菌转化实验</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50850" y="5759450"/>
            <a:ext cx="11290935" cy="68453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实验结论：</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才是使</a:t>
            </a:r>
            <a:r>
              <a:rPr lang="en-US" altLang="zh-CN" sz="2800">
                <a:latin typeface="Times New Roman" panose="02020603050405020304" charset="0"/>
                <a:ea typeface="宋体" panose="02010600030101010101" pitchFamily="2" charset="-122"/>
                <a:cs typeface="Times New Roman" panose="02020603050405020304" charset="0"/>
              </a:rPr>
              <a:t>R</a:t>
            </a:r>
            <a:r>
              <a:rPr lang="zh-CN" altLang="en-US" sz="2800">
                <a:latin typeface="宋体" panose="02010600030101010101" pitchFamily="2" charset="-122"/>
                <a:ea typeface="宋体" panose="02010600030101010101" pitchFamily="2" charset="-122"/>
                <a:cs typeface="宋体" panose="02010600030101010101" pitchFamily="2" charset="-122"/>
              </a:rPr>
              <a:t>型细菌产生稳定遗传变化的物质。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450850" y="1414780"/>
          <a:ext cx="11291570" cy="4200525"/>
        </p:xfrm>
        <a:graphic>
          <a:graphicData uri="http://schemas.openxmlformats.org/drawingml/2006/table">
            <a:tbl>
              <a:tblPr/>
              <a:tblGrid>
                <a:gridCol w="1323975"/>
                <a:gridCol w="7968615"/>
                <a:gridCol w="1998980"/>
              </a:tblGrid>
              <a:tr h="492760">
                <a:tc>
                  <a:txBody>
                    <a:bodyPr/>
                    <a:lstStyle/>
                    <a:p>
                      <a:pPr marL="233680" indent="0" algn="l" eaLnBrk="0" fontAlgn="base">
                        <a:spcBef>
                          <a:spcPts val="800"/>
                        </a:spcBef>
                        <a:spcAft>
                          <a:spcPct val="0"/>
                        </a:spcAft>
                      </a:pPr>
                      <a:r>
                        <a:rPr lang="zh-CN" sz="2400">
                          <a:solidFill>
                            <a:srgbClr val="000000"/>
                          </a:solidFill>
                          <a:latin typeface="黑体" panose="02010609060101010101" charset="-122"/>
                          <a:ea typeface="黑体" panose="02010609060101010101" charset="-122"/>
                        </a:rPr>
                        <a:t>组别</a:t>
                      </a:r>
                      <a:endParaRPr lang="zh-CN" sz="24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1515745" indent="0" algn="l" eaLnBrk="0" fontAlgn="base">
                        <a:spcBef>
                          <a:spcPts val="800"/>
                        </a:spcBef>
                        <a:spcAft>
                          <a:spcPct val="0"/>
                        </a:spcAft>
                      </a:pPr>
                      <a:r>
                        <a:rPr lang="zh-CN" sz="2400">
                          <a:solidFill>
                            <a:srgbClr val="000000"/>
                          </a:solidFill>
                          <a:latin typeface="黑体" panose="02010609060101010101" charset="-122"/>
                          <a:ea typeface="黑体" panose="02010609060101010101" charset="-122"/>
                        </a:rPr>
                        <a:t>主要实验处理</a:t>
                      </a:r>
                      <a:endParaRPr lang="zh-CN" sz="2400">
                        <a:solidFill>
                          <a:srgbClr val="000000"/>
                        </a:solidFill>
                        <a:latin typeface="黑体" panose="02010609060101010101" charset="-122"/>
                        <a:ea typeface="黑体" panose="02010609060101010101"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468630" indent="0" algn="l" eaLnBrk="0" fontAlgn="base">
                        <a:spcBef>
                          <a:spcPts val="800"/>
                        </a:spcBef>
                        <a:spcAft>
                          <a:spcPct val="0"/>
                        </a:spcAft>
                      </a:pPr>
                      <a:r>
                        <a:rPr lang="zh-CN" sz="2400">
                          <a:solidFill>
                            <a:srgbClr val="000000"/>
                          </a:solidFill>
                          <a:latin typeface="黑体" panose="02010609060101010101" charset="-122"/>
                          <a:ea typeface="黑体" panose="02010609060101010101" charset="-122"/>
                        </a:rPr>
                        <a:t>实验现象</a:t>
                      </a:r>
                      <a:endParaRPr lang="zh-CN" sz="2400">
                        <a:solidFill>
                          <a:srgbClr val="000000"/>
                        </a:solidFill>
                        <a:latin typeface="黑体" panose="02010609060101010101" charset="-122"/>
                        <a:ea typeface="黑体" panose="02010609060101010101"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r>
              <a:tr h="741045">
                <a:tc>
                  <a:txBody>
                    <a:bodyPr/>
                    <a:lstStyle/>
                    <a:p>
                      <a:pPr marL="161925"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rPr>
                        <a:t>第一组</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68580" indent="0" algn="l" eaLnBrk="0" fontAlgn="base">
                        <a:spcBef>
                          <a:spcPts val="7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有</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型细菌的培养基</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S</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型细菌的细胞提取物混合</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rowSpan="4">
                  <a:txBody>
                    <a:bodyPr/>
                    <a:lstStyle/>
                    <a:p>
                      <a:pPr marL="78740" indent="5715" algn="l" eaLnBrk="0" fontAlgn="base">
                        <a:spcBef>
                          <a:spcPts val="4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出现</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S</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型细菌和</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型细菌</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741680">
                <a:tc>
                  <a:txBody>
                    <a:bodyPr/>
                    <a:lstStyle/>
                    <a:p>
                      <a:pPr marL="161925"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rPr>
                        <a:t>第二组</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68580"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有</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型细菌的培养基</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S</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型细菌的细胞提取物混合</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蛋白酶</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vMerge="1">
                  <a:tcP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r>
              <a:tr h="741680">
                <a:tc>
                  <a:txBody>
                    <a:bodyPr/>
                    <a:lstStyle/>
                    <a:p>
                      <a:pPr marL="161925"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rPr>
                        <a:t>第三组</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68580"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有</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型细菌的培养基</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S</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型细菌的细胞提取物混合</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RNA</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酶</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vMerge="1">
                  <a:tcP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tcPr>
                </a:tc>
              </a:tr>
              <a:tr h="741680">
                <a:tc>
                  <a:txBody>
                    <a:bodyPr/>
                    <a:lstStyle/>
                    <a:p>
                      <a:pPr marL="161925"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rPr>
                        <a:t>第四组</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68580"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有</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型细菌的培养基</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S</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型细菌的细胞提取物混合</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酯酶</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vMerge="1">
                  <a:tcP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B w="3175" cap="flat" cmpd="sng">
                      <a:solidFill>
                        <a:srgbClr val="000000"/>
                      </a:solidFill>
                      <a:prstDash val="solid"/>
                      <a:headEnd type="none" w="med" len="med"/>
                      <a:tailEnd type="none" w="med" len="med"/>
                    </a:lnB>
                  </a:tcPr>
                </a:tc>
              </a:tr>
              <a:tr h="741680">
                <a:tc>
                  <a:txBody>
                    <a:bodyPr/>
                    <a:lstStyle/>
                    <a:p>
                      <a:pPr marL="161925"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rPr>
                        <a:t>第五组</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68580"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有</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型细菌的培养基</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S</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型细菌的细胞提取物混合</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DNA</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酶</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80645"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只长</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型细菌</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1274445" y="753110"/>
            <a:ext cx="731012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六、伴性遗传理论在实践中的应用</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510540" y="1738630"/>
            <a:ext cx="11170920" cy="338074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（一）医学上的应用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推算后代的患病率</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指导优生优育。</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（二）生产实践上的应用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用芦花雌鸡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Times New Roman" panose="02020603050405020304" charset="0"/>
                <a:ea typeface="宋体" panose="02010600030101010101" pitchFamily="2" charset="-122"/>
                <a:cs typeface="Times New Roman" panose="02020603050405020304" charset="0"/>
              </a:rPr>
              <a:t>Z</a:t>
            </a:r>
            <a:r>
              <a:rPr lang="en-US" altLang="zh-CN" sz="2800" baseline="30000">
                <a:latin typeface="Times New Roman" panose="02020603050405020304" charset="0"/>
                <a:ea typeface="宋体" panose="02010600030101010101" pitchFamily="2" charset="-122"/>
                <a:cs typeface="Times New Roman" panose="02020603050405020304" charset="0"/>
              </a:rPr>
              <a:t>B</a:t>
            </a:r>
            <a:r>
              <a:rPr lang="en-US" altLang="zh-CN" sz="2800">
                <a:latin typeface="Times New Roman" panose="02020603050405020304" charset="0"/>
                <a:ea typeface="宋体" panose="02010600030101010101" pitchFamily="2" charset="-122"/>
                <a:cs typeface="Times New Roman" panose="02020603050405020304" charset="0"/>
              </a:rPr>
              <a:t>W</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与非芦花雄鸡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Times New Roman" panose="02020603050405020304" charset="0"/>
                <a:ea typeface="宋体" panose="02010600030101010101" pitchFamily="2" charset="-122"/>
                <a:cs typeface="Times New Roman" panose="02020603050405020304" charset="0"/>
              </a:rPr>
              <a:t>Z</a:t>
            </a:r>
            <a:r>
              <a:rPr lang="en-US" altLang="zh-CN" sz="2800" baseline="30000">
                <a:latin typeface="Times New Roman" panose="02020603050405020304" charset="0"/>
                <a:ea typeface="宋体" panose="02010600030101010101" pitchFamily="2" charset="-122"/>
                <a:cs typeface="Times New Roman" panose="02020603050405020304" charset="0"/>
              </a:rPr>
              <a:t>B</a:t>
            </a:r>
            <a:r>
              <a:rPr lang="en-US" altLang="zh-CN" sz="2800">
                <a:latin typeface="Times New Roman" panose="02020603050405020304" charset="0"/>
                <a:ea typeface="宋体" panose="02010600030101010101" pitchFamily="2" charset="-122"/>
                <a:cs typeface="Times New Roman" panose="02020603050405020304" charset="0"/>
              </a:rPr>
              <a:t>Z</a:t>
            </a:r>
            <a:r>
              <a:rPr lang="en-US" altLang="zh-CN" sz="2800" baseline="30000">
                <a:latin typeface="Times New Roman" panose="02020603050405020304" charset="0"/>
                <a:ea typeface="宋体" panose="02010600030101010101" pitchFamily="2" charset="-122"/>
                <a:cs typeface="Times New Roman" panose="02020603050405020304" charset="0"/>
              </a:rPr>
              <a:t>b</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交配</a:t>
            </a:r>
            <a:r>
              <a:rPr lang="en-US" altLang="zh-CN" sz="2800">
                <a:latin typeface="宋体" panose="02010600030101010101" pitchFamily="2" charset="-122"/>
                <a:ea typeface="宋体" panose="02010600030101010101" pitchFamily="2" charset="-122"/>
                <a:cs typeface="宋体" panose="02010600030101010101" pitchFamily="2" charset="-122"/>
              </a:rPr>
              <a:t>,F</a:t>
            </a:r>
            <a:r>
              <a:rPr lang="en-US" altLang="zh-CN" sz="2800" baseline="-250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中雄鸡都是芦花鸡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Times New Roman" panose="02020603050405020304" charset="0"/>
                <a:ea typeface="宋体" panose="02010600030101010101" pitchFamily="2" charset="-122"/>
                <a:cs typeface="Times New Roman" panose="02020603050405020304" charset="0"/>
                <a:sym typeface="+mn-ea"/>
              </a:rPr>
              <a:t>Z</a:t>
            </a:r>
            <a:r>
              <a:rPr lang="en-US" altLang="zh-CN" sz="2800" baseline="30000">
                <a:latin typeface="Times New Roman" panose="02020603050405020304" charset="0"/>
                <a:ea typeface="宋体" panose="02010600030101010101" pitchFamily="2" charset="-122"/>
                <a:cs typeface="Times New Roman" panose="02020603050405020304" charset="0"/>
                <a:sym typeface="+mn-ea"/>
              </a:rPr>
              <a:t>B</a:t>
            </a:r>
            <a:r>
              <a:rPr lang="en-US" altLang="zh-CN" sz="2800">
                <a:latin typeface="Times New Roman" panose="02020603050405020304" charset="0"/>
                <a:ea typeface="宋体" panose="02010600030101010101" pitchFamily="2" charset="-122"/>
                <a:cs typeface="Times New Roman" panose="02020603050405020304" charset="0"/>
                <a:sym typeface="+mn-ea"/>
              </a:rPr>
              <a:t>Z</a:t>
            </a:r>
            <a:r>
              <a:rPr lang="en-US" altLang="zh-CN" sz="2800" baseline="30000">
                <a:latin typeface="Times New Roman" panose="02020603050405020304" charset="0"/>
                <a:ea typeface="宋体" panose="02010600030101010101" pitchFamily="2" charset="-122"/>
                <a:cs typeface="Times New Roman" panose="02020603050405020304" charset="0"/>
                <a:sym typeface="+mn-ea"/>
              </a:rPr>
              <a:t>b</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雌鸡都是非芦花鸡</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Times New Roman" panose="02020603050405020304" charset="0"/>
                <a:ea typeface="宋体" panose="02010600030101010101" pitchFamily="2" charset="-122"/>
                <a:cs typeface="Times New Roman" panose="02020603050405020304" charset="0"/>
                <a:sym typeface="+mn-ea"/>
              </a:rPr>
              <a:t>Z</a:t>
            </a:r>
            <a:r>
              <a:rPr lang="en-US" altLang="zh-CN" sz="2800" baseline="30000">
                <a:latin typeface="Times New Roman" panose="02020603050405020304" charset="0"/>
                <a:ea typeface="宋体" panose="02010600030101010101" pitchFamily="2" charset="-122"/>
                <a:cs typeface="Times New Roman" panose="02020603050405020304" charset="0"/>
                <a:sym typeface="+mn-ea"/>
              </a:rPr>
              <a:t>B</a:t>
            </a:r>
            <a:r>
              <a:rPr lang="en-US" altLang="zh-CN" sz="2800">
                <a:latin typeface="Times New Roman" panose="02020603050405020304" charset="0"/>
                <a:ea typeface="宋体" panose="02010600030101010101" pitchFamily="2" charset="-122"/>
                <a:cs typeface="Times New Roman" panose="02020603050405020304" charset="0"/>
                <a:sym typeface="+mn-ea"/>
              </a:rPr>
              <a:t>W</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。这样便可对早期雏鸡利用羽毛的特征区分雌性和雄性</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从而做到多养母鸡、多得鸡蛋。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585470" y="942975"/>
            <a:ext cx="10972165" cy="521970"/>
          </a:xfrm>
          <a:prstGeom prst="rect">
            <a:avLst/>
          </a:prstGeom>
          <a:noFill/>
        </p:spPr>
        <p:txBody>
          <a:bodyPr wrap="square" rtlCol="0">
            <a:spAutoFit/>
          </a:bodyPr>
          <a:lstStyle/>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生物学课件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lstStyle/>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cstate="print">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2" cstate="print">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lstStyle/>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74445" y="428625"/>
            <a:ext cx="776922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三</a:t>
            </a:r>
            <a:r>
              <a:rPr lang="zh-CN" sz="3600" b="1" dirty="0">
                <a:solidFill>
                  <a:srgbClr val="E81818"/>
                </a:solidFill>
                <a:latin typeface="黑体" panose="02010609060101010101" charset="-122"/>
                <a:ea typeface="黑体" panose="02010609060101010101" charset="-122"/>
                <a:cs typeface="黑体" panose="02010609060101010101" charset="-122"/>
              </a:rPr>
              <a:t>、</a:t>
            </a:r>
            <a:r>
              <a:rPr lang="zh-CN" altLang="en-US" sz="3600" b="1" dirty="0">
                <a:solidFill>
                  <a:srgbClr val="E81818"/>
                </a:solidFill>
                <a:latin typeface="黑体" panose="02010609060101010101" charset="-122"/>
                <a:ea typeface="黑体" panose="02010609060101010101" charset="-122"/>
                <a:cs typeface="黑体" panose="02010609060101010101" charset="-122"/>
              </a:rPr>
              <a:t>噬菌体侵染细菌的实验</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244475" y="1434465"/>
            <a:ext cx="11290935" cy="493522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（一）主要实验过程：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标记噬菌体</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用含</a:t>
            </a:r>
            <a:r>
              <a:rPr lang="en-US" altLang="zh-CN" sz="2800" baseline="30000">
                <a:latin typeface="Times New Roman" panose="02020603050405020304" charset="0"/>
                <a:ea typeface="宋体" panose="02010600030101010101" pitchFamily="2" charset="-122"/>
                <a:cs typeface="Times New Roman" panose="02020603050405020304" charset="0"/>
              </a:rPr>
              <a:t>35</a:t>
            </a:r>
            <a:r>
              <a:rPr lang="en-US" altLang="zh-CN" sz="2800">
                <a:latin typeface="Times New Roman" panose="02020603050405020304" charset="0"/>
                <a:ea typeface="宋体" panose="02010600030101010101" pitchFamily="2" charset="-122"/>
                <a:cs typeface="Times New Roman" panose="02020603050405020304" charset="0"/>
              </a:rPr>
              <a:t>S</a:t>
            </a:r>
            <a:r>
              <a:rPr lang="zh-CN" altLang="en-US" sz="2800">
                <a:latin typeface="宋体" panose="02010600030101010101" pitchFamily="2" charset="-122"/>
                <a:ea typeface="宋体" panose="02010600030101010101" pitchFamily="2" charset="-122"/>
                <a:cs typeface="宋体" panose="02010600030101010101" pitchFamily="2" charset="-122"/>
              </a:rPr>
              <a:t>和</a:t>
            </a:r>
            <a:r>
              <a:rPr lang="en-US" altLang="zh-CN" sz="2800" baseline="30000">
                <a:latin typeface="Times New Roman" panose="02020603050405020304" charset="0"/>
                <a:ea typeface="宋体" panose="02010600030101010101" pitchFamily="2" charset="-122"/>
                <a:cs typeface="Times New Roman" panose="02020603050405020304" charset="0"/>
              </a:rPr>
              <a:t>32</a:t>
            </a:r>
            <a:r>
              <a:rPr lang="en-US" altLang="zh-CN" sz="2800">
                <a:latin typeface="Times New Roman" panose="02020603050405020304" charset="0"/>
                <a:ea typeface="宋体" panose="02010600030101010101" pitchFamily="2" charset="-122"/>
                <a:cs typeface="Times New Roman" panose="02020603050405020304" charset="0"/>
              </a:rPr>
              <a:t>P</a:t>
            </a:r>
            <a:r>
              <a:rPr lang="zh-CN" altLang="en-US" sz="2800">
                <a:latin typeface="宋体" panose="02010600030101010101" pitchFamily="2" charset="-122"/>
                <a:ea typeface="宋体" panose="02010600030101010101" pitchFamily="2" charset="-122"/>
                <a:cs typeface="宋体" panose="02010600030101010101" pitchFamily="2" charset="-122"/>
              </a:rPr>
              <a:t>的培养基分别培养大肠杆菌，再用上述大肠杆菌培养</a:t>
            </a:r>
            <a:r>
              <a:rPr lang="en-US" altLang="zh-CN" sz="2800">
                <a:latin typeface="Times New Roman" panose="02020603050405020304" charset="0"/>
                <a:ea typeface="宋体" panose="02010600030101010101" pitchFamily="2" charset="-122"/>
                <a:cs typeface="Times New Roman" panose="02020603050405020304" charset="0"/>
              </a:rPr>
              <a:t> T2 </a:t>
            </a:r>
            <a:r>
              <a:rPr lang="zh-CN" altLang="en-US" sz="2800">
                <a:latin typeface="宋体" panose="02010600030101010101" pitchFamily="2" charset="-122"/>
                <a:ea typeface="宋体" panose="02010600030101010101" pitchFamily="2" charset="-122"/>
                <a:cs typeface="宋体" panose="02010600030101010101" pitchFamily="2" charset="-122"/>
              </a:rPr>
              <a:t>噬菌体。</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噬菌体侵染细菌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含</a:t>
            </a:r>
            <a:r>
              <a:rPr lang="en-US" altLang="zh-CN" sz="2800" baseline="30000">
                <a:latin typeface="Times New Roman" panose="02020603050405020304" charset="0"/>
                <a:ea typeface="宋体" panose="02010600030101010101" pitchFamily="2" charset="-122"/>
                <a:cs typeface="Times New Roman" panose="02020603050405020304" charset="0"/>
                <a:sym typeface="+mn-ea"/>
              </a:rPr>
              <a:t>35</a:t>
            </a:r>
            <a:r>
              <a:rPr lang="en-US" altLang="zh-CN" sz="2800">
                <a:latin typeface="Times New Roman" panose="02020603050405020304" charset="0"/>
                <a:ea typeface="宋体" panose="02010600030101010101" pitchFamily="2" charset="-122"/>
                <a:cs typeface="Times New Roman" panose="02020603050405020304" charset="0"/>
                <a:sym typeface="+mn-ea"/>
              </a:rPr>
              <a:t>S</a:t>
            </a:r>
            <a:r>
              <a:rPr lang="zh-CN" altLang="en-US" sz="2800">
                <a:latin typeface="宋体" panose="02010600030101010101" pitchFamily="2" charset="-122"/>
                <a:ea typeface="宋体" panose="02010600030101010101" pitchFamily="2" charset="-122"/>
                <a:cs typeface="宋体" panose="02010600030101010101" pitchFamily="2" charset="-122"/>
              </a:rPr>
              <a:t>的噬菌体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大肠杆菌</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上清液放射性很高，沉淀物放射性很低；在新形成的噬菌体中没有检测到</a:t>
            </a:r>
            <a:r>
              <a:rPr lang="en-US" altLang="zh-CN" sz="2800" baseline="30000">
                <a:latin typeface="Times New Roman" panose="02020603050405020304" charset="0"/>
                <a:ea typeface="宋体" panose="02010600030101010101" pitchFamily="2" charset="-122"/>
                <a:cs typeface="Times New Roman" panose="02020603050405020304" charset="0"/>
                <a:sym typeface="+mn-ea"/>
              </a:rPr>
              <a:t>35</a:t>
            </a:r>
            <a:r>
              <a:rPr lang="en-US" altLang="zh-CN" sz="2800">
                <a:latin typeface="Times New Roman" panose="02020603050405020304" charset="0"/>
                <a:ea typeface="宋体" panose="02010600030101010101" pitchFamily="2" charset="-122"/>
                <a:cs typeface="Times New Roman" panose="02020603050405020304" charset="0"/>
                <a:sym typeface="+mn-ea"/>
              </a:rPr>
              <a:t>S</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cxnSp>
        <p:nvCxnSpPr>
          <p:cNvPr id="5" name="直接箭头连接符 4"/>
          <p:cNvCxnSpPr/>
          <p:nvPr/>
        </p:nvCxnSpPr>
        <p:spPr>
          <a:xfrm>
            <a:off x="5133975" y="5124450"/>
            <a:ext cx="1511935" cy="6985"/>
          </a:xfrm>
          <a:prstGeom prst="straightConnector1">
            <a:avLst/>
          </a:prstGeom>
          <a:ln>
            <a:solidFill>
              <a:schemeClr val="tx1"/>
            </a:solidFill>
            <a:tailEnd type="arrow"/>
          </a:ln>
        </p:spPr>
        <p:style>
          <a:lnRef idx="2">
            <a:schemeClr val="accent1"/>
          </a:lnRef>
          <a:fillRef idx="0">
            <a:srgbClr val="FFFFFF"/>
          </a:fillRef>
          <a:effectRef idx="0">
            <a:srgbClr val="FFFFFF"/>
          </a:effectRef>
          <a:fontRef idx="minor">
            <a:schemeClr val="tx1"/>
          </a:fontRef>
        </p:style>
      </p:cxnSp>
      <p:sp>
        <p:nvSpPr>
          <p:cNvPr id="6" name="文本框 5"/>
          <p:cNvSpPr txBox="1"/>
          <p:nvPr/>
        </p:nvSpPr>
        <p:spPr>
          <a:xfrm>
            <a:off x="5133975" y="4703445"/>
            <a:ext cx="1556385" cy="332740"/>
          </a:xfrm>
          <a:prstGeom prst="rect">
            <a:avLst/>
          </a:prstGeom>
          <a:noFill/>
        </p:spPr>
        <p:txBody>
          <a:bodyPr wrap="square" rtlCol="0">
            <a:noAutofit/>
          </a:bodyPr>
          <a:lstStyle/>
          <a:p>
            <a:pPr algn="ctr"/>
            <a:r>
              <a:rPr lang="zh-CN" altLang="en-US" sz="2400">
                <a:latin typeface="宋体" panose="02010600030101010101" pitchFamily="2" charset="-122"/>
                <a:ea typeface="宋体" panose="02010600030101010101" pitchFamily="2" charset="-122"/>
              </a:rPr>
              <a:t>搅拌离心</a:t>
            </a:r>
            <a:endParaRPr lang="zh-CN" altLang="en-US" sz="2400">
              <a:latin typeface="宋体" panose="02010600030101010101" pitchFamily="2" charset="-122"/>
              <a:ea typeface="宋体" panose="02010600030101010101" pitchFamily="2" charset="-122"/>
            </a:endParaRPr>
          </a:p>
        </p:txBody>
      </p:sp>
    </p:spTree>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 name="文本框 2"/>
          <p:cNvSpPr txBox="1"/>
          <p:nvPr/>
        </p:nvSpPr>
        <p:spPr>
          <a:xfrm>
            <a:off x="450215" y="400050"/>
            <a:ext cx="11290935" cy="213550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含</a:t>
            </a:r>
            <a:r>
              <a:rPr lang="en-US" altLang="zh-CN" sz="2800" baseline="30000">
                <a:latin typeface="Times New Roman" panose="02020603050405020304" charset="0"/>
                <a:ea typeface="宋体" panose="02010600030101010101" pitchFamily="2" charset="-122"/>
                <a:cs typeface="Times New Roman" panose="02020603050405020304" charset="0"/>
                <a:sym typeface="+mn-ea"/>
              </a:rPr>
              <a:t>32</a:t>
            </a:r>
            <a:r>
              <a:rPr lang="en-US" altLang="zh-CN" sz="2800">
                <a:latin typeface="Times New Roman" panose="02020603050405020304" charset="0"/>
                <a:ea typeface="宋体" panose="02010600030101010101" pitchFamily="2" charset="-122"/>
                <a:cs typeface="Times New Roman" panose="02020603050405020304" charset="0"/>
                <a:sym typeface="+mn-ea"/>
              </a:rPr>
              <a:t>P</a:t>
            </a:r>
            <a:r>
              <a:rPr lang="zh-CN" altLang="en-US" sz="2800">
                <a:latin typeface="宋体" panose="02010600030101010101" pitchFamily="2" charset="-122"/>
                <a:ea typeface="宋体" panose="02010600030101010101" pitchFamily="2" charset="-122"/>
                <a:cs typeface="宋体" panose="02010600030101010101" pitchFamily="2" charset="-122"/>
              </a:rPr>
              <a:t>的噬菌体</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大肠杆菌</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上清液放射性很低，沉淀物放射性很高；在新形成的噬菌体中检测到</a:t>
            </a:r>
            <a:r>
              <a:rPr lang="en-US" altLang="zh-CN" sz="2800" baseline="30000">
                <a:latin typeface="Times New Roman" panose="02020603050405020304" charset="0"/>
                <a:ea typeface="宋体" panose="02010600030101010101" pitchFamily="2" charset="-122"/>
                <a:cs typeface="Times New Roman" panose="02020603050405020304" charset="0"/>
                <a:sym typeface="+mn-ea"/>
              </a:rPr>
              <a:t>32</a:t>
            </a:r>
            <a:r>
              <a:rPr lang="en-US" altLang="zh-CN" sz="2800">
                <a:latin typeface="Times New Roman" panose="02020603050405020304" charset="0"/>
                <a:ea typeface="宋体" panose="02010600030101010101" pitchFamily="2" charset="-122"/>
                <a:cs typeface="Times New Roman" panose="02020603050405020304" charset="0"/>
                <a:sym typeface="+mn-ea"/>
              </a:rPr>
              <a:t>P</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实验结论：</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才是噬菌体的遗传物质。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cxnSp>
        <p:nvCxnSpPr>
          <p:cNvPr id="5" name="直接箭头连接符 4"/>
          <p:cNvCxnSpPr/>
          <p:nvPr/>
        </p:nvCxnSpPr>
        <p:spPr>
          <a:xfrm>
            <a:off x="5339715" y="909955"/>
            <a:ext cx="1511935" cy="6985"/>
          </a:xfrm>
          <a:prstGeom prst="straightConnector1">
            <a:avLst/>
          </a:prstGeom>
          <a:ln>
            <a:solidFill>
              <a:schemeClr val="tx1"/>
            </a:solidFill>
            <a:tailEnd type="arrow"/>
          </a:ln>
        </p:spPr>
        <p:style>
          <a:lnRef idx="2">
            <a:schemeClr val="accent1"/>
          </a:lnRef>
          <a:fillRef idx="0">
            <a:srgbClr val="FFFFFF"/>
          </a:fillRef>
          <a:effectRef idx="0">
            <a:srgbClr val="FFFFFF"/>
          </a:effectRef>
          <a:fontRef idx="minor">
            <a:schemeClr val="tx1"/>
          </a:fontRef>
        </p:style>
      </p:cxnSp>
      <p:sp>
        <p:nvSpPr>
          <p:cNvPr id="6" name="文本框 5"/>
          <p:cNvSpPr txBox="1"/>
          <p:nvPr/>
        </p:nvSpPr>
        <p:spPr>
          <a:xfrm>
            <a:off x="5339715" y="492760"/>
            <a:ext cx="1511935" cy="332740"/>
          </a:xfrm>
          <a:prstGeom prst="rect">
            <a:avLst/>
          </a:prstGeom>
          <a:noFill/>
        </p:spPr>
        <p:txBody>
          <a:bodyPr wrap="square" rtlCol="0">
            <a:noAutofit/>
          </a:bodyPr>
          <a:lstStyle/>
          <a:p>
            <a:pPr algn="ctr"/>
            <a:r>
              <a:rPr lang="zh-CN" altLang="en-US" sz="2400">
                <a:latin typeface="宋体" panose="02010600030101010101" pitchFamily="2" charset="-122"/>
                <a:ea typeface="宋体" panose="02010600030101010101" pitchFamily="2" charset="-122"/>
              </a:rPr>
              <a:t>搅拌离心</a:t>
            </a:r>
            <a:endParaRPr lang="zh-CN" altLang="en-US" sz="2400">
              <a:latin typeface="宋体" panose="02010600030101010101" pitchFamily="2" charset="-122"/>
              <a:ea typeface="宋体" panose="02010600030101010101" pitchFamily="2" charset="-122"/>
            </a:endParaRPr>
          </a:p>
        </p:txBody>
      </p:sp>
      <p:sp>
        <p:nvSpPr>
          <p:cNvPr id="2" name="文本框 1"/>
          <p:cNvSpPr txBox="1"/>
          <p:nvPr/>
        </p:nvSpPr>
        <p:spPr>
          <a:xfrm>
            <a:off x="1043940" y="2609850"/>
            <a:ext cx="776922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四</a:t>
            </a:r>
            <a:r>
              <a:rPr lang="zh-CN" sz="3600" b="1" dirty="0">
                <a:solidFill>
                  <a:srgbClr val="E81818"/>
                </a:solidFill>
                <a:latin typeface="黑体" panose="02010609060101010101" charset="-122"/>
                <a:ea typeface="黑体" panose="02010609060101010101" charset="-122"/>
                <a:cs typeface="黑体" panose="02010609060101010101" charset="-122"/>
              </a:rPr>
              <a:t>、</a:t>
            </a:r>
            <a:r>
              <a:rPr lang="zh-CN" altLang="en-US" sz="3600" b="1" dirty="0">
                <a:solidFill>
                  <a:srgbClr val="E81818"/>
                </a:solidFill>
                <a:latin typeface="黑体" panose="02010609060101010101" charset="-122"/>
                <a:ea typeface="黑体" panose="02010609060101010101" charset="-122"/>
                <a:cs typeface="黑体" panose="02010609060101010101" charset="-122"/>
              </a:rPr>
              <a:t>烟草花叶病毒感染烟草实验</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graphicFrame>
        <p:nvGraphicFramePr>
          <p:cNvPr id="4" name="表格 3"/>
          <p:cNvGraphicFramePr/>
          <p:nvPr>
            <p:custDataLst>
              <p:tags r:id="rId1"/>
            </p:custDataLst>
          </p:nvPr>
        </p:nvGraphicFramePr>
        <p:xfrm>
          <a:off x="911225" y="3509010"/>
          <a:ext cx="10051415" cy="2221230"/>
        </p:xfrm>
        <a:graphic>
          <a:graphicData uri="http://schemas.openxmlformats.org/drawingml/2006/table">
            <a:tbl>
              <a:tblPr/>
              <a:tblGrid>
                <a:gridCol w="4612005"/>
                <a:gridCol w="1728470"/>
                <a:gridCol w="3710940"/>
              </a:tblGrid>
              <a:tr h="550545">
                <a:tc gridSpan="2">
                  <a:txBody>
                    <a:bodyPr/>
                    <a:lstStyle/>
                    <a:p>
                      <a:pPr marL="1542415" indent="0" algn="l" eaLnBrk="0" fontAlgn="base">
                        <a:spcBef>
                          <a:spcPts val="500"/>
                        </a:spcBef>
                        <a:spcAft>
                          <a:spcPct val="0"/>
                        </a:spcAft>
                      </a:pPr>
                      <a:r>
                        <a:rPr lang="zh-CN" sz="2400">
                          <a:solidFill>
                            <a:srgbClr val="000000"/>
                          </a:solidFill>
                          <a:latin typeface="黑体" panose="02010609060101010101" charset="-122"/>
                          <a:ea typeface="黑体" panose="02010609060101010101" charset="-122"/>
                        </a:rPr>
                        <a:t>实验处理</a:t>
                      </a:r>
                      <a:endParaRPr lang="zh-CN" sz="2400">
                        <a:solidFill>
                          <a:srgbClr val="000000"/>
                        </a:solidFill>
                        <a:latin typeface="黑体" panose="02010609060101010101" charset="-122"/>
                        <a:ea typeface="黑体" panose="02010609060101010101"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D4EFFB"/>
                    </a:solidFill>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p>
                      <a:pPr marL="935990" indent="0" algn="l" eaLnBrk="0" fontAlgn="base">
                        <a:spcBef>
                          <a:spcPts val="500"/>
                        </a:spcBef>
                        <a:spcAft>
                          <a:spcPct val="0"/>
                        </a:spcAft>
                      </a:pPr>
                      <a:r>
                        <a:rPr lang="zh-CN" sz="2400">
                          <a:solidFill>
                            <a:srgbClr val="000000"/>
                          </a:solidFill>
                          <a:latin typeface="黑体" panose="02010609060101010101" charset="-122"/>
                          <a:ea typeface="黑体" panose="02010609060101010101" charset="-122"/>
                        </a:rPr>
                        <a:t>实验现象</a:t>
                      </a:r>
                      <a:endParaRPr lang="zh-CN" sz="2400">
                        <a:solidFill>
                          <a:srgbClr val="000000"/>
                        </a:solidFill>
                        <a:latin typeface="黑体" panose="02010609060101010101" charset="-122"/>
                        <a:ea typeface="黑体" panose="02010609060101010101"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D4EFFB"/>
                    </a:solidFill>
                  </a:tcPr>
                </a:tc>
              </a:tr>
              <a:tr h="552450">
                <a:tc>
                  <a:txBody>
                    <a:bodyPr/>
                    <a:lstStyle/>
                    <a:p>
                      <a:pPr marL="66357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完整的烟草花叶病毒</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rowSpan="3">
                  <a:txBody>
                    <a:bodyPr/>
                    <a:lstStyle/>
                    <a:p>
                      <a:pPr marL="277495" indent="0" algn="l" eaLnBrk="0" fontAlgn="base">
                        <a:spcBef>
                          <a:spcPts val="4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感染烟草</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a:solidFill>
                        <a:schemeClr val="tx1"/>
                      </a:solidFill>
                      <a:prstDash val="solid"/>
                    </a:lnB>
                    <a:noFill/>
                  </a:tcPr>
                </a:tc>
                <a:tc>
                  <a:txBody>
                    <a:bodyPr/>
                    <a:lstStyle/>
                    <a:p>
                      <a:pPr marL="798830"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烟草出现病斑</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554355">
                <a:tc>
                  <a:txBody>
                    <a:bodyPr/>
                    <a:lstStyle/>
                    <a:p>
                      <a:pPr marL="53276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烟草花叶病毒提取蛋白质</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vMerge="1">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tcPr>
                </a:tc>
                <a:tc>
                  <a:txBody>
                    <a:bodyPr/>
                    <a:lstStyle/>
                    <a:p>
                      <a:pPr marL="73215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烟草不出现病斑</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563880">
                <a:tc>
                  <a:txBody>
                    <a:bodyPr/>
                    <a:lstStyle/>
                    <a:p>
                      <a:pPr marL="567690"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烟草花叶病毒提取</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RNA</a:t>
                      </a:r>
                      <a:endParaRPr lang="en-US" altLang="zh-CN" sz="2400">
                        <a:solidFill>
                          <a:srgbClr val="000000"/>
                        </a:solidFill>
                        <a:latin typeface="Times New Roman" panose="02020603050405020304" charset="0"/>
                        <a:ea typeface="宋体" panose="02010600030101010101" pitchFamily="2" charset="-122"/>
                        <a:cs typeface="Times New Roman" panose="02020603050405020304" charset="0"/>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vMerge="1">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a:solidFill>
                        <a:schemeClr val="tx1"/>
                      </a:solidFill>
                      <a:prstDash val="solid"/>
                    </a:lnB>
                  </a:tcPr>
                </a:tc>
                <a:tc>
                  <a:txBody>
                    <a:bodyPr/>
                    <a:lstStyle/>
                    <a:p>
                      <a:pPr marL="798830" indent="0" algn="l" eaLnBrk="0" fontAlgn="base">
                        <a:spcBef>
                          <a:spcPts val="600"/>
                        </a:spcBef>
                        <a:spcAft>
                          <a:spcPct val="0"/>
                        </a:spcAft>
                      </a:pPr>
                      <a:r>
                        <a:rPr lang="zh-CN" sz="2400">
                          <a:solidFill>
                            <a:srgbClr val="000000"/>
                          </a:solidFill>
                          <a:latin typeface="宋体" panose="02010600030101010101" pitchFamily="2" charset="-122"/>
                          <a:ea typeface="宋体" panose="02010600030101010101" pitchFamily="2" charset="-122"/>
                        </a:rPr>
                        <a:t>烟草出现病斑</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bl>
          </a:graphicData>
        </a:graphic>
      </p:graphicFrame>
      <p:sp>
        <p:nvSpPr>
          <p:cNvPr id="7" name="文本框 6"/>
          <p:cNvSpPr txBox="1"/>
          <p:nvPr/>
        </p:nvSpPr>
        <p:spPr>
          <a:xfrm>
            <a:off x="450215" y="5895340"/>
            <a:ext cx="11290935" cy="71120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实验结论：烟草花叶病毒的遗传物质是</a:t>
            </a:r>
            <a:r>
              <a:rPr lang="en-US" altLang="zh-CN" sz="2800">
                <a:latin typeface="Times New Roman" panose="02020603050405020304" charset="0"/>
                <a:ea typeface="宋体" panose="02010600030101010101" pitchFamily="2" charset="-122"/>
                <a:cs typeface="Times New Roman" panose="02020603050405020304" charset="0"/>
              </a:rPr>
              <a:t>RNA</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1103630" y="688340"/>
            <a:ext cx="456692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五</a:t>
            </a:r>
            <a:r>
              <a:rPr lang="zh-CN" sz="3600" b="1" dirty="0">
                <a:solidFill>
                  <a:srgbClr val="E81818"/>
                </a:solidFill>
                <a:latin typeface="黑体" panose="02010609060101010101" charset="-122"/>
                <a:ea typeface="黑体" panose="02010609060101010101" charset="-122"/>
                <a:cs typeface="黑体" panose="02010609060101010101" charset="-122"/>
              </a:rPr>
              <a:t>、</a:t>
            </a:r>
            <a:r>
              <a:rPr lang="zh-CN" altLang="en-US" sz="3600" b="1" dirty="0">
                <a:solidFill>
                  <a:srgbClr val="E81818"/>
                </a:solidFill>
                <a:latin typeface="黑体" panose="02010609060101010101" charset="-122"/>
                <a:ea typeface="黑体" panose="02010609060101010101" charset="-122"/>
                <a:cs typeface="黑体" panose="02010609060101010101" charset="-122"/>
              </a:rPr>
              <a:t>生物的遗传物质</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7" name="文本框 6"/>
          <p:cNvSpPr txBox="1"/>
          <p:nvPr/>
        </p:nvSpPr>
        <p:spPr>
          <a:xfrm>
            <a:off x="450850" y="1592580"/>
            <a:ext cx="11212830" cy="89027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绝大多数生物的遗传物质是</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，所以说</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是主要的遗传物质。</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8" name="表格 7"/>
          <p:cNvGraphicFramePr/>
          <p:nvPr>
            <p:custDataLst>
              <p:tags r:id="rId1"/>
            </p:custDataLst>
          </p:nvPr>
        </p:nvGraphicFramePr>
        <p:xfrm>
          <a:off x="1732915" y="2905760"/>
          <a:ext cx="9099550" cy="2597150"/>
        </p:xfrm>
        <a:graphic>
          <a:graphicData uri="http://schemas.openxmlformats.org/drawingml/2006/table">
            <a:tbl>
              <a:tblPr/>
              <a:tblGrid>
                <a:gridCol w="2195195"/>
                <a:gridCol w="2704465"/>
                <a:gridCol w="4199890"/>
              </a:tblGrid>
              <a:tr h="643255">
                <a:tc gridSpan="2">
                  <a:txBody>
                    <a:bodyPr/>
                    <a:lstStyle/>
                    <a:p>
                      <a:pPr marL="1182370" indent="0" algn="l" eaLnBrk="0" fontAlgn="base">
                        <a:spcBef>
                          <a:spcPts val="500"/>
                        </a:spcBef>
                        <a:spcAft>
                          <a:spcPct val="0"/>
                        </a:spcAft>
                      </a:pPr>
                      <a:r>
                        <a:rPr lang="zh-CN" sz="2400" dirty="0">
                          <a:solidFill>
                            <a:srgbClr val="000000"/>
                          </a:solidFill>
                          <a:latin typeface="黑体" panose="02010609060101010101" charset="-122"/>
                          <a:ea typeface="黑体" panose="02010609060101010101" charset="-122"/>
                        </a:rPr>
                        <a:t>生物类型</a:t>
                      </a:r>
                      <a:endParaRPr lang="zh-CN" sz="2400" dirty="0">
                        <a:solidFill>
                          <a:srgbClr val="000000"/>
                        </a:solidFill>
                        <a:latin typeface="黑体" panose="02010609060101010101" charset="-122"/>
                        <a:ea typeface="黑体" panose="02010609060101010101"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D4EFFB"/>
                    </a:solidFill>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p>
                      <a:pPr marL="1290320" indent="0" algn="l" eaLnBrk="0" fontAlgn="base">
                        <a:spcBef>
                          <a:spcPts val="500"/>
                        </a:spcBef>
                        <a:spcAft>
                          <a:spcPct val="0"/>
                        </a:spcAft>
                      </a:pPr>
                      <a:r>
                        <a:rPr lang="zh-CN" sz="2400">
                          <a:solidFill>
                            <a:srgbClr val="000000"/>
                          </a:solidFill>
                          <a:latin typeface="黑体" panose="02010609060101010101" charset="-122"/>
                          <a:ea typeface="黑体" panose="02010609060101010101" charset="-122"/>
                        </a:rPr>
                        <a:t>遗传物质</a:t>
                      </a:r>
                      <a:endParaRPr lang="zh-CN" sz="2400">
                        <a:solidFill>
                          <a:srgbClr val="000000"/>
                        </a:solidFill>
                        <a:latin typeface="黑体" panose="02010609060101010101" charset="-122"/>
                        <a:ea typeface="黑体" panose="02010609060101010101"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D4EFFB"/>
                    </a:solidFill>
                  </a:tcPr>
                </a:tc>
              </a:tr>
              <a:tr h="647065">
                <a:tc gridSpan="2">
                  <a:txBody>
                    <a:bodyPr/>
                    <a:lstStyle/>
                    <a:p>
                      <a:pPr marL="842010" indent="0" algn="l" eaLnBrk="0" fontAlgn="base">
                        <a:spcBef>
                          <a:spcPts val="500"/>
                        </a:spcBef>
                        <a:spcAft>
                          <a:spcPct val="0"/>
                        </a:spcAft>
                      </a:pP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无细胞结构类</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rPr>
                        <a:t>（病毒）</a:t>
                      </a:r>
                      <a:endPar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hMerge="1">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a:txBody>
                    <a:bodyPr/>
                    <a:lstStyle/>
                    <a:p>
                      <a:pPr marL="1156335" indent="0" algn="l" eaLnBrk="0" fontAlgn="base">
                        <a:spcBef>
                          <a:spcPts val="500"/>
                        </a:spcBef>
                        <a:spcAft>
                          <a:spcPct val="0"/>
                        </a:spcAft>
                      </a:pP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DNA</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或</a:t>
                      </a:r>
                      <a:r>
                        <a:rPr lang="en-US" altLang="zh-CN" sz="2400">
                          <a:solidFill>
                            <a:srgbClr val="000000"/>
                          </a:solidFill>
                          <a:latin typeface="Times New Roman" panose="02020603050405020304" charset="0"/>
                          <a:ea typeface="宋体" panose="02010600030101010101" pitchFamily="2" charset="-122"/>
                          <a:cs typeface="Times New Roman" panose="02020603050405020304" charset="0"/>
                        </a:rPr>
                        <a:t>RNA</a:t>
                      </a:r>
                      <a:endParaRPr lang="en-US" altLang="zh-CN" sz="2400">
                        <a:solidFill>
                          <a:srgbClr val="000000"/>
                        </a:solidFill>
                        <a:latin typeface="Times New Roman" panose="02020603050405020304" charset="0"/>
                        <a:ea typeface="宋体" panose="02010600030101010101" pitchFamily="2" charset="-122"/>
                        <a:cs typeface="Times New Roman" panose="02020603050405020304" charset="0"/>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647700">
                <a:tc rowSpan="2">
                  <a:txBody>
                    <a:bodyPr/>
                    <a:lstStyle/>
                    <a:p>
                      <a:pPr marL="323215" indent="0" algn="l" eaLnBrk="0" fontAlgn="base">
                        <a:spcBef>
                          <a:spcPts val="1600"/>
                        </a:spcBef>
                        <a:spcAft>
                          <a:spcPct val="0"/>
                        </a:spcAft>
                      </a:pPr>
                      <a:r>
                        <a:rPr lang="zh-CN" sz="2400">
                          <a:solidFill>
                            <a:srgbClr val="000000"/>
                          </a:solidFill>
                          <a:latin typeface="宋体" panose="02010600030101010101" pitchFamily="2" charset="-122"/>
                          <a:ea typeface="宋体" panose="02010600030101010101" pitchFamily="2" charset="-122"/>
                        </a:rPr>
                        <a:t>有细胞结构类</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a:solidFill>
                        <a:schemeClr val="tx1"/>
                      </a:solidFill>
                      <a:prstDash val="solid"/>
                    </a:lnB>
                    <a:noFill/>
                  </a:tcPr>
                </a:tc>
                <a:tc>
                  <a:txBody>
                    <a:bodyPr/>
                    <a:lstStyle/>
                    <a:p>
                      <a:pPr marL="45783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原核生物</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lstStyle/>
                    <a:p>
                      <a:pPr marL="1405255" indent="0" algn="l" eaLnBrk="0" fontAlgn="base">
                        <a:spcBef>
                          <a:spcPts val="500"/>
                        </a:spcBef>
                        <a:spcAft>
                          <a:spcPct val="0"/>
                        </a:spcAft>
                      </a:pPr>
                      <a:r>
                        <a:rPr lang="en-US" altLang="zh-CN" sz="2400" dirty="0">
                          <a:solidFill>
                            <a:srgbClr val="000000"/>
                          </a:solidFill>
                          <a:latin typeface="Times New Roman" panose="02020603050405020304" charset="0"/>
                          <a:ea typeface="宋体" panose="02010600030101010101" pitchFamily="2" charset="-122"/>
                          <a:cs typeface="Times New Roman" panose="02020603050405020304" charset="0"/>
                        </a:rPr>
                        <a:t>DNA</a:t>
                      </a:r>
                      <a:endParaRPr lang="en-US" altLang="zh-CN" sz="2400" dirty="0">
                        <a:solidFill>
                          <a:srgbClr val="000000"/>
                        </a:solidFill>
                        <a:latin typeface="Times New Roman" panose="02020603050405020304" charset="0"/>
                        <a:ea typeface="宋体" panose="02010600030101010101" pitchFamily="2" charset="-122"/>
                        <a:cs typeface="Times New Roman" panose="02020603050405020304" charset="0"/>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r h="659130">
                <a:tc vMerge="1">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a:solidFill>
                        <a:schemeClr val="tx1"/>
                      </a:solidFill>
                      <a:prstDash val="solid"/>
                    </a:lnB>
                  </a:tcPr>
                </a:tc>
                <a:tc>
                  <a:txBody>
                    <a:bodyPr/>
                    <a:lstStyle/>
                    <a:p>
                      <a:pPr marL="459740" indent="0" algn="l" eaLnBrk="0" fontAlgn="base">
                        <a:spcBef>
                          <a:spcPts val="600"/>
                        </a:spcBef>
                        <a:spcAft>
                          <a:spcPct val="0"/>
                        </a:spcAft>
                      </a:pPr>
                      <a:r>
                        <a:rPr lang="zh-CN" sz="2400">
                          <a:solidFill>
                            <a:srgbClr val="000000"/>
                          </a:solidFill>
                          <a:latin typeface="宋体" panose="02010600030101010101" pitchFamily="2" charset="-122"/>
                          <a:ea typeface="宋体" panose="02010600030101010101" pitchFamily="2" charset="-122"/>
                        </a:rPr>
                        <a:t>真核生物</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c>
                  <a:txBody>
                    <a:bodyPr/>
                    <a:lstStyle/>
                    <a:p>
                      <a:pPr marL="1405255" indent="0" algn="l" eaLnBrk="0" fontAlgn="base">
                        <a:spcBef>
                          <a:spcPts val="500"/>
                        </a:spcBef>
                        <a:spcAft>
                          <a:spcPct val="0"/>
                        </a:spcAft>
                      </a:pPr>
                      <a:r>
                        <a:rPr lang="en-US" altLang="zh-CN" sz="2400" dirty="0">
                          <a:solidFill>
                            <a:srgbClr val="000000"/>
                          </a:solidFill>
                          <a:latin typeface="Times New Roman" panose="02020603050405020304" charset="0"/>
                          <a:ea typeface="宋体" panose="02010600030101010101" pitchFamily="2" charset="-122"/>
                          <a:cs typeface="Times New Roman" panose="02020603050405020304" charset="0"/>
                        </a:rPr>
                        <a:t>DNA</a:t>
                      </a:r>
                      <a:endParaRPr lang="en-US" altLang="zh-CN" sz="2400" dirty="0">
                        <a:solidFill>
                          <a:srgbClr val="000000"/>
                        </a:solidFill>
                        <a:latin typeface="Times New Roman" panose="02020603050405020304" charset="0"/>
                        <a:ea typeface="宋体" panose="02010600030101010101" pitchFamily="2" charset="-122"/>
                        <a:cs typeface="Times New Roman" panose="02020603050405020304" charset="0"/>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noFill/>
                  </a:tcPr>
                </a:tc>
              </a:tr>
            </a:tbl>
          </a:graphicData>
        </a:graphic>
      </p:graphicFrame>
    </p:spTree>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04875" y="455930"/>
            <a:ext cx="6177915"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3.1.2   DNA</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的结构与复制</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376035" y="6337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74445" y="1689100"/>
            <a:ext cx="652589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a:t>
            </a:r>
            <a:r>
              <a:rPr lang="en-US" altLang="zh-CN" sz="3600" b="1" dirty="0">
                <a:solidFill>
                  <a:srgbClr val="E81818"/>
                </a:solidFill>
                <a:latin typeface="黑体" panose="02010609060101010101" charset="-122"/>
                <a:ea typeface="黑体" panose="02010609060101010101" charset="-122"/>
                <a:cs typeface="黑体" panose="02010609060101010101" charset="-122"/>
              </a:rPr>
              <a:t>DNA</a:t>
            </a:r>
            <a:r>
              <a:rPr lang="zh-CN" altLang="en-US" sz="3600" b="1" dirty="0">
                <a:solidFill>
                  <a:srgbClr val="E81818"/>
                </a:solidFill>
                <a:latin typeface="黑体" panose="02010609060101010101" charset="-122"/>
                <a:ea typeface="黑体" panose="02010609060101010101" charset="-122"/>
                <a:cs typeface="黑体" panose="02010609060101010101" charset="-122"/>
              </a:rPr>
              <a:t>双螺旋结构的主要特点</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51815" y="2634615"/>
            <a:ext cx="11177905" cy="384175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由两条单链组成，这两条链按反向平行方式盘旋成双螺旋结构。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分子外侧是脱氧核糖和磷酸交替连接而成的基本骨架，碱基在内侧。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分子双链内侧的碱基按照碱基互补配对原则配对，并以氢键互相连接。</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TABLE_ENDDRAG_ORIGIN_RECT" val="855*275"/>
  <p:tag name="TABLE_ENDDRAG_RECT" val="53*154*855*275"/>
</p:tagLst>
</file>

<file path=ppt/tags/tag64.xml><?xml version="1.0" encoding="utf-8"?>
<p:tagLst xmlns:p="http://schemas.openxmlformats.org/presentationml/2006/main">
  <p:tag name="TABLE_ENDDRAG_ORIGIN_RECT" val="860*330"/>
  <p:tag name="TABLE_ENDDRAG_RECT" val="53*85*860*330"/>
</p:tagLst>
</file>

<file path=ppt/tags/tag65.xml><?xml version="1.0" encoding="utf-8"?>
<p:tagLst xmlns:p="http://schemas.openxmlformats.org/presentationml/2006/main">
  <p:tag name="TABLE_ENDDRAG_ORIGIN_RECT" val="861*174"/>
  <p:tag name="TABLE_ENDDRAG_RECT" val="57*280*861*174"/>
</p:tagLst>
</file>

<file path=ppt/tags/tag66.xml><?xml version="1.0" encoding="utf-8"?>
<p:tagLst xmlns:p="http://schemas.openxmlformats.org/presentationml/2006/main">
  <p:tag name="TABLE_ENDDRAG_ORIGIN_RECT" val="716*204"/>
  <p:tag name="TABLE_ENDDRAG_RECT" val="150*228*716*204"/>
</p:tagLst>
</file>

<file path=ppt/tags/tag67.xml><?xml version="1.0" encoding="utf-8"?>
<p:tagLst xmlns:p="http://schemas.openxmlformats.org/presentationml/2006/main">
  <p:tag name="TABLE_ENDDRAG_ORIGIN_RECT" val="921*329"/>
  <p:tag name="TABLE_ENDDRAG_RECT" val="22*67*921*329"/>
</p:tagLst>
</file>

<file path=ppt/tags/tag68.xml><?xml version="1.0" encoding="utf-8"?>
<p:tagLst xmlns:p="http://schemas.openxmlformats.org/presentationml/2006/main">
  <p:tag name="TABLE_ENDDRAG_ORIGIN_RECT" val="921*133"/>
  <p:tag name="TABLE_ENDDRAG_RECT" val="22*400*921*133"/>
</p:tagLst>
</file>

<file path=ppt/tags/tag69.xml><?xml version="1.0" encoding="utf-8"?>
<p:tagLst xmlns:p="http://schemas.openxmlformats.org/presentationml/2006/main">
  <p:tag name="TABLE_ENDDRAG_ORIGIN_RECT" val="842*295"/>
  <p:tag name="TABLE_ENDDRAG_RECT" val="50*228*842*29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TABLE_ENDDRAG_ORIGIN_RECT" val="820*218"/>
  <p:tag name="TABLE_ENDDRAG_RECT" val="76*218*820*218"/>
</p:tagLst>
</file>

<file path=ppt/tags/tag71.xml><?xml version="1.0" encoding="utf-8"?>
<p:tagLst xmlns:p="http://schemas.openxmlformats.org/presentationml/2006/main">
  <p:tag name="TABLE_ENDDRAG_ORIGIN_RECT" val="820*122"/>
  <p:tag name="TABLE_ENDDRAG_RECT" val="69*351*820*122"/>
</p:tagLst>
</file>

<file path=ppt/tags/tag72.xml><?xml version="1.0" encoding="utf-8"?>
<p:tagLst xmlns:p="http://schemas.openxmlformats.org/presentationml/2006/main">
  <p:tag name="KSO_WM_DIAGRAM_VIRTUALLY_FRAME" val="{&quot;height&quot;:591.0793132648193,&quot;left&quot;:38.8,&quot;top&quot;:117.25,&quot;width&quot;:1129.354503626677}"/>
</p:tagLst>
</file>

<file path=ppt/tags/tag73.xml><?xml version="1.0" encoding="utf-8"?>
<p:tagLst xmlns:p="http://schemas.openxmlformats.org/presentationml/2006/main">
  <p:tag name="KSO_WM_DIAGRAM_VIRTUALLY_FRAME" val="{&quot;height&quot;:591.0793132648193,&quot;left&quot;:38.8,&quot;top&quot;:117.25,&quot;width&quot;:1129.354503626677}"/>
</p:tagLst>
</file>

<file path=ppt/tags/tag74.xml><?xml version="1.0" encoding="utf-8"?>
<p:tagLst xmlns:p="http://schemas.openxmlformats.org/presentationml/2006/main">
  <p:tag name="KSO_WM_DIAGRAM_VIRTUALLY_FRAME" val="{&quot;height&quot;:591.0793132648193,&quot;left&quot;:38.8,&quot;top&quot;:117.25,&quot;width&quot;:1129.354503626677}"/>
</p:tagLst>
</file>

<file path=ppt/tags/tag75.xml><?xml version="1.0" encoding="utf-8"?>
<p:tagLst xmlns:p="http://schemas.openxmlformats.org/presentationml/2006/main">
  <p:tag name="KSO_WM_DIAGRAM_VIRTUALLY_FRAME" val="{&quot;height&quot;:591.0793132648193,&quot;left&quot;:38.8,&quot;top&quot;:117.25,&quot;width&quot;:1129.354503626677}"/>
</p:tagLst>
</file>

<file path=ppt/tags/tag76.xml><?xml version="1.0" encoding="utf-8"?>
<p:tagLst xmlns:p="http://schemas.openxmlformats.org/presentationml/2006/main">
  <p:tag name="KSO_WM_DIAGRAM_VIRTUALLY_FRAME" val="{&quot;height&quot;:591.0793132648193,&quot;left&quot;:38.8,&quot;top&quot;:117.25,&quot;width&quot;:1129.354503626677}"/>
</p:tagLst>
</file>

<file path=ppt/tags/tag77.xml><?xml version="1.0" encoding="utf-8"?>
<p:tagLst xmlns:p="http://schemas.openxmlformats.org/presentationml/2006/main">
  <p:tag name="KSO_WM_DIAGRAM_VIRTUALLY_FRAME" val="{&quot;height&quot;:591.0793132648193,&quot;left&quot;:38.8,&quot;top&quot;:117.25,&quot;width&quot;:1129.354503626677}"/>
</p:tagLst>
</file>

<file path=ppt/tags/tag78.xml><?xml version="1.0" encoding="utf-8"?>
<p:tagLst xmlns:p="http://schemas.openxmlformats.org/presentationml/2006/main">
  <p:tag name="KSO_WM_DIAGRAM_VIRTUALLY_FRAME" val="{&quot;height&quot;:591.0793132648193,&quot;left&quot;:38.8,&quot;top&quot;:117.25,&quot;width&quot;:1129.354503626677}"/>
</p:tagLst>
</file>

<file path=ppt/tags/tag79.xml><?xml version="1.0" encoding="utf-8"?>
<p:tagLst xmlns:p="http://schemas.openxmlformats.org/presentationml/2006/main">
  <p:tag name="TABLE_ENDDRAG_ORIGIN_RECT" val="843*229"/>
  <p:tag name="TABLE_ENDDRAG_RECT" val="75*255*843*229"/>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6820</Words>
  <Application>WPS 演示</Application>
  <PresentationFormat>宽屏</PresentationFormat>
  <Paragraphs>572</Paragraphs>
  <Slides>52</Slides>
  <Notes>52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52</vt:i4>
      </vt:variant>
    </vt:vector>
  </HeadingPairs>
  <TitlesOfParts>
    <vt:vector size="63" baseType="lpstr">
      <vt:lpstr>Arial</vt:lpstr>
      <vt:lpstr>宋体</vt:lpstr>
      <vt:lpstr>Wingdings</vt:lpstr>
      <vt:lpstr>Wingdings</vt:lpstr>
      <vt:lpstr>微软雅黑</vt:lpstr>
      <vt:lpstr>方正粗黑宋简体</vt:lpstr>
      <vt:lpstr>黑体</vt:lpstr>
      <vt:lpstr>Times New Roman</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user</dc:creator>
  <cp:lastModifiedBy>WPS_1758008074</cp:lastModifiedBy>
  <cp:revision>169</cp:revision>
  <dcterms:created xsi:type="dcterms:W3CDTF">2019-06-19T02:08:00Z</dcterms:created>
  <dcterms:modified xsi:type="dcterms:W3CDTF">2026-03-18T00:57:33Z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ICV">
    <vt:lpwstr>58A6DF54FDDA44AD8DFC7DC5E9701A63_11</vt:lpwstr>
  </property>
</Properties>
</file>